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19"/>
  </p:notesMasterIdLst>
  <p:sldIdLst>
    <p:sldId id="257" r:id="rId3"/>
    <p:sldId id="258" r:id="rId4"/>
    <p:sldId id="312" r:id="rId5"/>
    <p:sldId id="313" r:id="rId6"/>
    <p:sldId id="314" r:id="rId7"/>
    <p:sldId id="315" r:id="rId8"/>
    <p:sldId id="316" r:id="rId9"/>
    <p:sldId id="317" r:id="rId10"/>
    <p:sldId id="318" r:id="rId11"/>
    <p:sldId id="319" r:id="rId12"/>
    <p:sldId id="320" r:id="rId13"/>
    <p:sldId id="259" r:id="rId14"/>
    <p:sldId id="306" r:id="rId15"/>
    <p:sldId id="307" r:id="rId16"/>
    <p:sldId id="309" r:id="rId17"/>
    <p:sldId id="321" r:id="rId18"/>
  </p:sldIdLst>
  <p:sldSz cx="20104100" cy="11309350"/>
  <p:notesSz cx="20104100" cy="1130935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62">
          <p15:clr>
            <a:srgbClr val="A4A3A4"/>
          </p15:clr>
        </p15:guide>
        <p15:guide id="2" pos="633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mid, Janine" initials="SJ" lastIdx="14" clrIdx="0">
    <p:extLst>
      <p:ext uri="{19B8F6BF-5375-455C-9EA6-DF929625EA0E}">
        <p15:presenceInfo xmlns:p15="http://schemas.microsoft.com/office/powerpoint/2012/main" userId="S-1-5-21-2016003833-2107679736-3575074108-50052" providerId="AD"/>
      </p:ext>
    </p:extLst>
  </p:cmAuthor>
  <p:cmAuthor id="2" name="Gastel-Van Raaij, YHF (Yvette) van" initials="GRY(v" lastIdx="2" clrIdx="1">
    <p:extLst>
      <p:ext uri="{19B8F6BF-5375-455C-9EA6-DF929625EA0E}">
        <p15:presenceInfo xmlns:p15="http://schemas.microsoft.com/office/powerpoint/2012/main" userId="Gastel-Van Raaij, YHF (Yvette) van" providerId="None"/>
      </p:ext>
    </p:extLst>
  </p:cmAuthor>
  <p:cmAuthor id="3" name="Jacobien Ubbink" initials="JU" lastIdx="7" clrIdx="2">
    <p:extLst>
      <p:ext uri="{19B8F6BF-5375-455C-9EA6-DF929625EA0E}">
        <p15:presenceInfo xmlns:p15="http://schemas.microsoft.com/office/powerpoint/2012/main" userId="Jacobien Ubbin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60" y="66"/>
      </p:cViewPr>
      <p:guideLst>
        <p:guide orient="horz" pos="3562"/>
        <p:guide pos="633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8712202" cy="5667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nl-NL"/>
          </a:p>
        </p:txBody>
      </p:sp>
      <p:sp>
        <p:nvSpPr>
          <p:cNvPr id="3" name="Tijdelijke aanduiding voor datum 2"/>
          <p:cNvSpPr txBox="1">
            <a:spLocks noGrp="1"/>
          </p:cNvSpPr>
          <p:nvPr>
            <p:ph type="dt" idx="1"/>
          </p:nvPr>
        </p:nvSpPr>
        <p:spPr>
          <a:xfrm>
            <a:off x="11387142" y="0"/>
            <a:ext cx="8712202" cy="5667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0BE3D05E-499F-4DD5-9015-7299B8D04081}" type="datetime1">
              <a:rPr lang="nl-NL"/>
              <a:pPr lvl="0"/>
              <a:t>16-7-2018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6" y="1414467"/>
            <a:ext cx="6784976" cy="3816348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Tijdelijke aanduiding voor notities 4"/>
          <p:cNvSpPr txBox="1">
            <a:spLocks noGrp="1"/>
          </p:cNvSpPr>
          <p:nvPr>
            <p:ph type="body" sz="quarter" idx="3"/>
          </p:nvPr>
        </p:nvSpPr>
        <p:spPr>
          <a:xfrm>
            <a:off x="2009778" y="5441951"/>
            <a:ext cx="16084552" cy="44545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 txBox="1">
            <a:spLocks noGrp="1"/>
          </p:cNvSpPr>
          <p:nvPr>
            <p:ph type="ftr" sz="quarter" idx="4"/>
          </p:nvPr>
        </p:nvSpPr>
        <p:spPr>
          <a:xfrm>
            <a:off x="0" y="10742608"/>
            <a:ext cx="8712202" cy="5667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nl-NL"/>
          </a:p>
        </p:txBody>
      </p:sp>
      <p:sp>
        <p:nvSpPr>
          <p:cNvPr id="7" name="Tijdelijke aanduiding voor dianummer 6"/>
          <p:cNvSpPr txBox="1">
            <a:spLocks noGrp="1"/>
          </p:cNvSpPr>
          <p:nvPr>
            <p:ph type="sldNum" sz="quarter" idx="5"/>
          </p:nvPr>
        </p:nvSpPr>
        <p:spPr>
          <a:xfrm>
            <a:off x="11387142" y="10742608"/>
            <a:ext cx="8712202" cy="5667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7DBD6321-C720-4AF4-B59A-50F7044741B7}" type="slidenum">
              <a:rPr/>
              <a:pPr lvl="0"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media/image12.png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media/image10.png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media/image10.png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media/image10.png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media/image10.png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media/image10.png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media/image14.png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media/image10.png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media/image13.png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media/image10.png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media/image10.png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 titelslide">
    <p:bg>
      <p:bgPr>
        <a:blipFill>
          <a:blip r:embed="rId2" r:link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3"/>
          <p:cNvSpPr/>
          <p:nvPr/>
        </p:nvSpPr>
        <p:spPr>
          <a:xfrm>
            <a:off x="1242002" y="0"/>
            <a:ext cx="8816480" cy="8817924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1440" tIns="45720" rIns="91440" bIns="0" anchor="b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637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          </a:t>
            </a:r>
          </a:p>
        </p:txBody>
      </p:sp>
      <p:sp>
        <p:nvSpPr>
          <p:cNvPr id="3" name="Titel 38"/>
          <p:cNvSpPr txBox="1">
            <a:spLocks noGrp="1"/>
          </p:cNvSpPr>
          <p:nvPr>
            <p:ph type="title"/>
          </p:nvPr>
        </p:nvSpPr>
        <p:spPr>
          <a:xfrm>
            <a:off x="1246610" y="2513191"/>
            <a:ext cx="8811249" cy="5038590"/>
          </a:xfrm>
        </p:spPr>
        <p:txBody>
          <a:bodyPr lIns="381003" tIns="287999" rIns="381003" bIns="0"/>
          <a:lstStyle>
            <a:lvl1pPr>
              <a:lnSpc>
                <a:spcPts val="7035"/>
              </a:lnSpc>
              <a:defRPr sz="6599">
                <a:ea typeface="Arial"/>
                <a:cs typeface="Arial"/>
              </a:defRPr>
            </a:lvl1pPr>
          </a:lstStyle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4" name="Tijdelijke aanduiding voor datum 2"/>
          <p:cNvSpPr txBox="1">
            <a:spLocks noGrp="1"/>
          </p:cNvSpPr>
          <p:nvPr>
            <p:ph type="dt" sz="quarter" idx="7"/>
          </p:nvPr>
        </p:nvSpPr>
        <p:spPr>
          <a:xfrm>
            <a:off x="1246610" y="7576873"/>
            <a:ext cx="8817312" cy="1246702"/>
          </a:xfrm>
          <a:prstGeom prst="rect">
            <a:avLst/>
          </a:prstGeom>
          <a:noFill/>
          <a:ln>
            <a:noFill/>
          </a:ln>
        </p:spPr>
        <p:txBody>
          <a:bodyPr vert="horz" wrap="square" lIns="359999" tIns="0" rIns="0" bIns="251999" anchor="b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4177" b="0" i="0" u="none" strike="noStrike" kern="1200" cap="none" spc="0" baseline="0">
                <a:solidFill>
                  <a:srgbClr val="00AEDA"/>
                </a:solidFill>
                <a:uFillTx/>
                <a:latin typeface="Arial"/>
                <a:ea typeface="Arial"/>
                <a:cs typeface="Arial"/>
              </a:defRPr>
            </a:lvl1pPr>
          </a:lstStyle>
          <a:p>
            <a:pPr lvl="0"/>
            <a:fld id="{872354D0-87CB-45CE-AC7B-AB1B153C167B}" type="datetime3">
              <a:rPr lang="nl-NL"/>
              <a:pPr lvl="0"/>
              <a:t>16/7/18</a:t>
            </a:fld>
            <a:endParaRPr lang="mr-IN"/>
          </a:p>
        </p:txBody>
      </p:sp>
      <p:pic>
        <p:nvPicPr>
          <p:cNvPr id="5" name="Afbeelding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46610" y="0"/>
            <a:ext cx="8000003" cy="2285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06485" y="8823740"/>
            <a:ext cx="11307141" cy="2512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4x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2"/>
          <p:cNvSpPr txBox="1">
            <a:spLocks noGrp="1"/>
          </p:cNvSpPr>
          <p:nvPr>
            <p:ph type="pic" idx="4294967295"/>
          </p:nvPr>
        </p:nvSpPr>
        <p:spPr>
          <a:xfrm>
            <a:off x="1246610" y="1246702"/>
            <a:ext cx="8506964" cy="4096301"/>
          </a:xfrm>
          <a:blipFill>
            <a:blip r:embed="rId2" r:link="rId3" cstate="print"/>
            <a:stretch>
              <a:fillRect/>
            </a:stretch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3" name="Tijdelijke aanduiding voor afbeelding 2"/>
          <p:cNvSpPr txBox="1">
            <a:spLocks noGrp="1"/>
          </p:cNvSpPr>
          <p:nvPr>
            <p:ph type="pic" idx="4294967295"/>
          </p:nvPr>
        </p:nvSpPr>
        <p:spPr>
          <a:xfrm>
            <a:off x="10340949" y="1246702"/>
            <a:ext cx="8508629" cy="4096301"/>
          </a:xfrm>
          <a:blipFill>
            <a:blip r:embed="rId2" r:link="rId3" cstate="print"/>
            <a:stretch>
              <a:fillRect/>
            </a:stretch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4" name="Tijdelijke aanduiding voor afbeelding 2"/>
          <p:cNvSpPr txBox="1">
            <a:spLocks noGrp="1"/>
          </p:cNvSpPr>
          <p:nvPr>
            <p:ph type="pic" idx="4294967295"/>
          </p:nvPr>
        </p:nvSpPr>
        <p:spPr>
          <a:xfrm>
            <a:off x="10340949" y="5956456"/>
            <a:ext cx="8508629" cy="4096301"/>
          </a:xfrm>
          <a:blipFill>
            <a:blip r:embed="rId2" r:link="rId3" cstate="print"/>
            <a:stretch>
              <a:fillRect/>
            </a:stretch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5" name="Tijdelijke aanduiding voor afbeelding 2"/>
          <p:cNvSpPr txBox="1">
            <a:spLocks noGrp="1"/>
          </p:cNvSpPr>
          <p:nvPr>
            <p:ph type="pic" idx="4294967295"/>
          </p:nvPr>
        </p:nvSpPr>
        <p:spPr>
          <a:xfrm>
            <a:off x="1246610" y="5956456"/>
            <a:ext cx="8508629" cy="4096301"/>
          </a:xfrm>
          <a:blipFill>
            <a:blip r:embed="rId2" r:link="rId3" cstate="print"/>
            <a:stretch>
              <a:fillRect/>
            </a:stretch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6x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2"/>
          <p:cNvSpPr txBox="1">
            <a:spLocks noGrp="1"/>
          </p:cNvSpPr>
          <p:nvPr>
            <p:ph type="pic" idx="4294967295"/>
          </p:nvPr>
        </p:nvSpPr>
        <p:spPr>
          <a:xfrm>
            <a:off x="1246610" y="1246702"/>
            <a:ext cx="5453435" cy="4092342"/>
          </a:xfrm>
          <a:blipFill>
            <a:blip r:embed="rId2" r:link="rId3" cstate="print"/>
            <a:stretch>
              <a:fillRect/>
            </a:stretch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3" name="Tijdelijke aanduiding voor afbeelding 2"/>
          <p:cNvSpPr txBox="1">
            <a:spLocks noGrp="1"/>
          </p:cNvSpPr>
          <p:nvPr>
            <p:ph type="pic" idx="4294967295"/>
          </p:nvPr>
        </p:nvSpPr>
        <p:spPr>
          <a:xfrm>
            <a:off x="1246610" y="5960415"/>
            <a:ext cx="5453435" cy="4092342"/>
          </a:xfrm>
          <a:blipFill>
            <a:blip r:embed="rId2" r:link="rId3" cstate="print"/>
            <a:stretch>
              <a:fillRect/>
            </a:stretch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4" name="Tijdelijke aanduiding voor afbeelding 2"/>
          <p:cNvSpPr txBox="1">
            <a:spLocks noGrp="1"/>
          </p:cNvSpPr>
          <p:nvPr>
            <p:ph type="pic" idx="4294967295"/>
          </p:nvPr>
        </p:nvSpPr>
        <p:spPr>
          <a:xfrm>
            <a:off x="13400093" y="1246702"/>
            <a:ext cx="5453435" cy="4092342"/>
          </a:xfrm>
          <a:blipFill>
            <a:blip r:embed="rId2" r:link="rId3" cstate="print"/>
            <a:stretch>
              <a:fillRect/>
            </a:stretch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5" name="Tijdelijke aanduiding voor afbeelding 2"/>
          <p:cNvSpPr txBox="1">
            <a:spLocks noGrp="1"/>
          </p:cNvSpPr>
          <p:nvPr>
            <p:ph type="pic" idx="4294967295"/>
          </p:nvPr>
        </p:nvSpPr>
        <p:spPr>
          <a:xfrm>
            <a:off x="13400093" y="5960415"/>
            <a:ext cx="5453435" cy="4092342"/>
          </a:xfrm>
          <a:blipFill>
            <a:blip r:embed="rId2" r:link="rId3" cstate="print"/>
            <a:stretch>
              <a:fillRect/>
            </a:stretch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6" name="Tijdelijke aanduiding voor afbeelding 2"/>
          <p:cNvSpPr txBox="1">
            <a:spLocks noGrp="1"/>
          </p:cNvSpPr>
          <p:nvPr>
            <p:ph type="pic" idx="4294967295"/>
          </p:nvPr>
        </p:nvSpPr>
        <p:spPr>
          <a:xfrm>
            <a:off x="7321372" y="1246702"/>
            <a:ext cx="5453435" cy="4092342"/>
          </a:xfrm>
          <a:blipFill>
            <a:blip r:embed="rId2" r:link="rId3" cstate="print"/>
            <a:stretch>
              <a:fillRect/>
            </a:stretch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7" name="Tijdelijke aanduiding voor afbeelding 2"/>
          <p:cNvSpPr txBox="1">
            <a:spLocks noGrp="1"/>
          </p:cNvSpPr>
          <p:nvPr>
            <p:ph type="pic" idx="4294967295"/>
          </p:nvPr>
        </p:nvSpPr>
        <p:spPr>
          <a:xfrm>
            <a:off x="7320668" y="5960415"/>
            <a:ext cx="5453435" cy="4092342"/>
          </a:xfrm>
          <a:blipFill>
            <a:blip r:embed="rId2" r:link="rId3" cstate="print"/>
            <a:stretch>
              <a:fillRect/>
            </a:stretch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1x afbeelding met content en titel (1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8"/>
          <p:cNvSpPr txBox="1">
            <a:spLocks noGrp="1"/>
          </p:cNvSpPr>
          <p:nvPr>
            <p:ph type="body" idx="4294967295"/>
          </p:nvPr>
        </p:nvSpPr>
        <p:spPr>
          <a:xfrm>
            <a:off x="1246610" y="2513191"/>
            <a:ext cx="11311786" cy="207783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ijdelijke aanduiding voor afbeelding 2"/>
          <p:cNvSpPr txBox="1">
            <a:spLocks noGrp="1"/>
          </p:cNvSpPr>
          <p:nvPr>
            <p:ph type="pic" idx="4294967295"/>
          </p:nvPr>
        </p:nvSpPr>
        <p:spPr>
          <a:xfrm>
            <a:off x="1246610" y="5026374"/>
            <a:ext cx="17602958" cy="5065958"/>
          </a:xfrm>
          <a:blipFill>
            <a:blip r:embed="rId2" r:link="rId3" cstate="print"/>
            <a:stretch>
              <a:fillRect/>
            </a:stretch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4" name="Holder 2"/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50922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de stijl te bewerken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1 content en 2x fig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 txBox="1">
            <a:spLocks noGrp="1"/>
          </p:cNvSpPr>
          <p:nvPr>
            <p:ph type="title"/>
          </p:nvPr>
        </p:nvSpPr>
        <p:spPr>
          <a:xfrm>
            <a:off x="1226823" y="1266489"/>
            <a:ext cx="17610877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3" name="Tijdelijke aanduiding voor tekst 8"/>
          <p:cNvSpPr txBox="1">
            <a:spLocks noGrp="1"/>
          </p:cNvSpPr>
          <p:nvPr>
            <p:ph type="body" idx="4294967295"/>
          </p:nvPr>
        </p:nvSpPr>
        <p:spPr>
          <a:xfrm>
            <a:off x="1226823" y="2513191"/>
            <a:ext cx="11358027" cy="186015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afbeelding 2"/>
          <p:cNvSpPr txBox="1">
            <a:spLocks noGrp="1"/>
          </p:cNvSpPr>
          <p:nvPr>
            <p:ph type="pic" idx="4294967295"/>
          </p:nvPr>
        </p:nvSpPr>
        <p:spPr>
          <a:xfrm>
            <a:off x="10340949" y="4986799"/>
            <a:ext cx="8508629" cy="5065958"/>
          </a:xfrm>
          <a:blipFill>
            <a:blip r:embed="rId2" r:link="rId3" cstate="print"/>
            <a:stretch>
              <a:fillRect/>
            </a:stretch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5" name="Tijdelijke aanduiding voor afbeelding 2"/>
          <p:cNvSpPr txBox="1">
            <a:spLocks noGrp="1"/>
          </p:cNvSpPr>
          <p:nvPr>
            <p:ph type="pic" idx="4294967295"/>
          </p:nvPr>
        </p:nvSpPr>
        <p:spPr>
          <a:xfrm>
            <a:off x="1246610" y="4986799"/>
            <a:ext cx="8508629" cy="5065958"/>
          </a:xfrm>
          <a:blipFill>
            <a:blip r:embed="rId2" r:link="rId3" cstate="print"/>
            <a:stretch>
              <a:fillRect/>
            </a:stretch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3x afbeelding met content en titel (1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8"/>
          <p:cNvSpPr txBox="1">
            <a:spLocks noGrp="1"/>
          </p:cNvSpPr>
          <p:nvPr>
            <p:ph type="body" idx="4294967295"/>
          </p:nvPr>
        </p:nvSpPr>
        <p:spPr>
          <a:xfrm>
            <a:off x="1226823" y="2513191"/>
            <a:ext cx="11358027" cy="186015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ijdelijke aanduiding voor afbeelding 2"/>
          <p:cNvSpPr txBox="1">
            <a:spLocks noGrp="1"/>
          </p:cNvSpPr>
          <p:nvPr>
            <p:ph type="pic" idx="4294967295"/>
          </p:nvPr>
        </p:nvSpPr>
        <p:spPr>
          <a:xfrm>
            <a:off x="13404052" y="5006586"/>
            <a:ext cx="5453435" cy="5046171"/>
          </a:xfrm>
          <a:blipFill>
            <a:blip r:embed="rId2" r:link="rId3" cstate="print"/>
            <a:stretch>
              <a:fillRect/>
            </a:stretch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4" name="Tijdelijke aanduiding voor afbeelding 2"/>
          <p:cNvSpPr txBox="1">
            <a:spLocks noGrp="1"/>
          </p:cNvSpPr>
          <p:nvPr>
            <p:ph type="pic" idx="4294967295"/>
          </p:nvPr>
        </p:nvSpPr>
        <p:spPr>
          <a:xfrm>
            <a:off x="1246610" y="5006586"/>
            <a:ext cx="5453435" cy="5046171"/>
          </a:xfrm>
          <a:blipFill>
            <a:blip r:embed="rId2" r:link="rId3" cstate="print"/>
            <a:stretch>
              <a:fillRect/>
            </a:stretch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5" name="Tijdelijke aanduiding voor afbeelding 2"/>
          <p:cNvSpPr txBox="1">
            <a:spLocks noGrp="1"/>
          </p:cNvSpPr>
          <p:nvPr>
            <p:ph type="pic" idx="4294967295"/>
          </p:nvPr>
        </p:nvSpPr>
        <p:spPr>
          <a:xfrm>
            <a:off x="7325331" y="5005032"/>
            <a:ext cx="5453435" cy="5047725"/>
          </a:xfrm>
          <a:blipFill>
            <a:blip r:embed="rId2" r:link="rId3" cstate="print"/>
            <a:stretch>
              <a:fillRect/>
            </a:stretch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6" name="Holder 2"/>
          <p:cNvSpPr txBox="1">
            <a:spLocks noGrp="1"/>
          </p:cNvSpPr>
          <p:nvPr>
            <p:ph type="title"/>
          </p:nvPr>
        </p:nvSpPr>
        <p:spPr>
          <a:xfrm>
            <a:off x="1226823" y="1266489"/>
            <a:ext cx="17610877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de stijl te bewerken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 eindslide">
    <p:bg>
      <p:bgPr>
        <a:solidFill>
          <a:srgbClr val="76B7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4"/>
          <p:cNvSpPr txBox="1">
            <a:spLocks noGrp="1"/>
          </p:cNvSpPr>
          <p:nvPr>
            <p:ph type="body" idx="4294967295"/>
          </p:nvPr>
        </p:nvSpPr>
        <p:spPr>
          <a:xfrm>
            <a:off x="1246610" y="1246702"/>
            <a:ext cx="8805434" cy="8806056"/>
          </a:xfrm>
          <a:solidFill>
            <a:srgbClr val="FFFFFF"/>
          </a:solidFill>
        </p:spPr>
        <p:txBody>
          <a:bodyPr lIns="381003" tIns="381003" rIns="381003" bIns="381003" anchor="ctr" anchorCtr="1"/>
          <a:lstStyle>
            <a:lvl1pPr marL="0" indent="0" algn="ctr" defTabSz="1005199">
              <a:buNone/>
              <a:defRPr sz="6599">
                <a:solidFill>
                  <a:srgbClr val="76B728"/>
                </a:solidFill>
              </a:defRPr>
            </a:lvl1pPr>
          </a:lstStyle>
          <a:p>
            <a:pPr lvl="0"/>
            <a:r>
              <a:rPr lang="nl-NL"/>
              <a:t>Klik hier om een afsluittekst te plaatsen</a:t>
            </a:r>
          </a:p>
        </p:txBody>
      </p:sp>
      <p:pic>
        <p:nvPicPr>
          <p:cNvPr id="3" name="Afbeelding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36216" y="10057988"/>
            <a:ext cx="10067882" cy="1258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inde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41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4700" b="0" i="0" u="none" strike="noStrike" kern="0" cap="none" spc="0" baseline="0">
                <a:solidFill>
                  <a:srgbClr val="8B4FA8"/>
                </a:solidFill>
                <a:uFillTx/>
                <a:latin typeface="Arial"/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tekst 8"/>
          <p:cNvSpPr txBox="1">
            <a:spLocks noGrp="1"/>
          </p:cNvSpPr>
          <p:nvPr>
            <p:ph type="body" sz="quarter" idx="4294967295"/>
          </p:nvPr>
        </p:nvSpPr>
        <p:spPr>
          <a:xfrm>
            <a:off x="1246610" y="2513191"/>
            <a:ext cx="17602958" cy="75197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47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1pPr>
            <a:lvl2pPr marL="720666" marR="0" lvl="1" indent="-706383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AutoNum type="arabicPeriod"/>
              <a:tabLst/>
              <a:defRPr lang="nl-NL" sz="47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2pPr>
            <a:lvl3pPr marL="1473089" marR="0" lvl="2" indent="-720666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AutoNum type="alphaLcPeriod"/>
              <a:tabLst/>
              <a:defRPr lang="nl-NL" sz="47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3pPr>
            <a:lvl4pPr marL="2147724" marR="0" lvl="3" indent="-627013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AutoNum type="romanLcPeriod"/>
              <a:tabLst/>
              <a:defRPr lang="nl-NL" sz="47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4pPr>
            <a:lvl5pPr marL="2852516" marR="0" lvl="4" indent="-690509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.AppleSystemUIFont"/>
              <a:buChar char="‑"/>
              <a:tabLst/>
              <a:defRPr lang="nl-NL" sz="47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schutblad kader links">
    <p:bg>
      <p:bgPr>
        <a:blipFill>
          <a:blip r:embed="rId2" r:link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8"/>
          <p:cNvSpPr/>
          <p:nvPr/>
        </p:nvSpPr>
        <p:spPr>
          <a:xfrm>
            <a:off x="1245595" y="1245595"/>
            <a:ext cx="5032802" cy="5032802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itel 38"/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5032839" cy="5033205"/>
          </a:xfrm>
        </p:spPr>
        <p:txBody>
          <a:bodyPr lIns="381003" tIns="1367997" rIns="381003" bIns="381003"/>
          <a:lstStyle>
            <a:lvl1pPr>
              <a:defRPr sz="5277">
                <a:ea typeface="Arial"/>
                <a:cs typeface="Arial"/>
              </a:defRPr>
            </a:lvl1pPr>
          </a:lstStyle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4" name="Rechthoek 123"/>
          <p:cNvSpPr/>
          <p:nvPr/>
        </p:nvSpPr>
        <p:spPr>
          <a:xfrm>
            <a:off x="1240246" y="10060146"/>
            <a:ext cx="5011195" cy="1249198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5" name="Afbeelding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26823" y="1266489"/>
            <a:ext cx="5051575" cy="1435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39706" y="10061655"/>
            <a:ext cx="5011734" cy="12476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 1 kolom met titel (1 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hier om een titel te maken (1 regel)</a:t>
            </a:r>
          </a:p>
        </p:txBody>
      </p:sp>
      <p:sp>
        <p:nvSpPr>
          <p:cNvPr id="3" name="Tijdelijke aanduiding voor tekst 8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 indent="-485738">
              <a:defRPr/>
            </a:lvl3pPr>
            <a:lvl4pPr marL="1614364" indent="-501612">
              <a:defRPr/>
            </a:lvl4pPr>
            <a:lvl5pPr marL="2225503" indent="-579391">
              <a:buFont typeface=".AppleSystemUIFont"/>
              <a:buChar char="‑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</p:cSld>
  <p:clrMapOvr>
    <a:masterClrMapping/>
  </p:clrMapOvr>
  <p:transition/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 met titel (meerdere regel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8"/>
          <p:cNvSpPr txBox="1">
            <a:spLocks noGrp="1"/>
          </p:cNvSpPr>
          <p:nvPr>
            <p:ph type="body" idx="4294967295"/>
          </p:nvPr>
        </p:nvSpPr>
        <p:spPr>
          <a:xfrm>
            <a:off x="1246610" y="3759884"/>
            <a:ext cx="11318452" cy="5857509"/>
          </a:xfr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 indent="-485738">
              <a:defRPr/>
            </a:lvl3pPr>
            <a:lvl4pPr marL="1614364" indent="-501612">
              <a:defRPr/>
            </a:lvl4pPr>
            <a:lvl5pPr marL="2225503" indent="-579391">
              <a:buFont typeface=".AppleSystemUIFont"/>
              <a:buChar char="‑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Holder 2"/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186015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hier om een wat langere titel te maken die over meerdere </a:t>
            </a:r>
            <a:br>
              <a:rPr lang="nl-NL"/>
            </a:br>
            <a:r>
              <a:rPr lang="nl-NL"/>
              <a:t>regels valt.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 met titel en kleur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hier om een titel te maken (1 regel)</a:t>
            </a:r>
          </a:p>
        </p:txBody>
      </p:sp>
      <p:sp>
        <p:nvSpPr>
          <p:cNvPr id="3" name="Tijdelijke aanduiding voor tekst 8"/>
          <p:cNvSpPr txBox="1">
            <a:spLocks noGrp="1"/>
          </p:cNvSpPr>
          <p:nvPr>
            <p:ph type="body" idx="4294967295"/>
          </p:nvPr>
        </p:nvSpPr>
        <p:spPr>
          <a:xfrm>
            <a:off x="1246610" y="2514517"/>
            <a:ext cx="8825221" cy="3126644"/>
          </a:xfr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 indent="-485738">
              <a:defRPr/>
            </a:lvl3pPr>
            <a:lvl4pPr marL="1614364" indent="-501612">
              <a:defRPr/>
            </a:lvl4pPr>
            <a:lvl5pPr marL="2225503" indent="-579391">
              <a:buFont typeface=".AppleSystemUIFont"/>
              <a:buChar char="‑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2"/>
          <p:cNvSpPr txBox="1">
            <a:spLocks noGrp="1"/>
          </p:cNvSpPr>
          <p:nvPr>
            <p:ph type="body" idx="4294967295"/>
          </p:nvPr>
        </p:nvSpPr>
        <p:spPr>
          <a:xfrm>
            <a:off x="1246610" y="6242736"/>
            <a:ext cx="3797439" cy="3799469"/>
          </a:xfrm>
          <a:solidFill>
            <a:srgbClr val="76B728"/>
          </a:solidFill>
        </p:spPr>
        <p:txBody>
          <a:bodyPr lIns="381003" tIns="381003" rIns="381003" bIns="381003"/>
          <a:lstStyle>
            <a:lvl1pPr marL="0" indent="0">
              <a:buNone/>
              <a:defRPr sz="3298">
                <a:solidFill>
                  <a:srgbClr val="FFFFFF"/>
                </a:solidFill>
              </a:defRPr>
            </a:lvl1pPr>
          </a:lstStyle>
          <a:p>
            <a:pPr lvl="0"/>
            <a:r>
              <a:rPr lang="nl-NL"/>
              <a:t>Hier kan kadertekst komen</a:t>
            </a:r>
          </a:p>
        </p:txBody>
      </p:sp>
      <p:sp>
        <p:nvSpPr>
          <p:cNvPr id="5" name="Tijdelijke aanduiding voor tekst 4"/>
          <p:cNvSpPr txBox="1">
            <a:spLocks noGrp="1"/>
          </p:cNvSpPr>
          <p:nvPr>
            <p:ph type="body" idx="4294967295"/>
          </p:nvPr>
        </p:nvSpPr>
        <p:spPr>
          <a:xfrm>
            <a:off x="11318589" y="2514517"/>
            <a:ext cx="7527167" cy="7527697"/>
          </a:xfrm>
          <a:solidFill>
            <a:srgbClr val="00AEDA"/>
          </a:solidFill>
        </p:spPr>
        <p:txBody>
          <a:bodyPr lIns="381003" tIns="381003" rIns="381003" bIns="381003"/>
          <a:lstStyle>
            <a:lvl1pPr marL="0" indent="0">
              <a:buNone/>
              <a:defRPr sz="4705">
                <a:solidFill>
                  <a:srgbClr val="FFFFFF"/>
                </a:solidFill>
              </a:defRPr>
            </a:lvl1pPr>
          </a:lstStyle>
          <a:p>
            <a:pPr lvl="0"/>
            <a:r>
              <a:rPr lang="nl-NL"/>
              <a:t>Hier kan kadertekst komen</a:t>
            </a:r>
          </a:p>
        </p:txBody>
      </p:sp>
    </p:spTree>
  </p:cSld>
  <p:clrMapOvr>
    <a:masterClrMapping/>
  </p:clrMapOvr>
  <p:transition/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 met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3" name="Tijdelijke aanduiding voor tekst 8"/>
          <p:cNvSpPr txBox="1">
            <a:spLocks noGrp="1"/>
          </p:cNvSpPr>
          <p:nvPr>
            <p:ph type="body" idx="4294967295"/>
          </p:nvPr>
        </p:nvSpPr>
        <p:spPr>
          <a:xfrm>
            <a:off x="1246610" y="2513191"/>
            <a:ext cx="8825221" cy="7527697"/>
          </a:xfrm>
        </p:spPr>
        <p:txBody>
          <a:bodyPr rIns="107999"/>
          <a:lstStyle>
            <a:lvl1pPr marL="457163" indent="-457163">
              <a:defRPr/>
            </a:lvl1pPr>
            <a:lvl2pPr marL="1614364" lvl="2" indent="-501612">
              <a:defRPr/>
            </a:lvl2pPr>
            <a:lvl3pPr marL="2225503" lvl="3" indent="-579391">
              <a:buFont typeface=".AppleSystemUIFont"/>
              <a:buChar char="‑"/>
              <a:defRPr/>
            </a:lvl3pPr>
            <a:lvl4pPr marL="2285826" lvl="4" indent="0">
              <a:buNone/>
              <a:defRPr sz="1800"/>
            </a:lvl4pPr>
            <a:lvl5pPr marL="2514600" lvl="5" indent="-228600" algn="l">
              <a:lnSpc>
                <a:spcPct val="90000"/>
              </a:lnSpc>
              <a:spcBef>
                <a:spcPts val="500"/>
              </a:spcBef>
              <a:buFont typeface="Arial" pitchFamily="34"/>
              <a:defRPr sz="1800" kern="1200">
                <a:latin typeface="Calibri"/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2"/>
            <a:r>
              <a:rPr lang="nl-NL"/>
              <a:t>Tweede niveau</a:t>
            </a:r>
          </a:p>
          <a:p>
            <a:pPr lvl="3"/>
            <a:r>
              <a:rPr lang="nl-NL"/>
              <a:t>Derde niveau</a:t>
            </a:r>
          </a:p>
          <a:p>
            <a:pPr lvl="4"/>
            <a:r>
              <a:rPr lang="nl-NL"/>
              <a:t>Vierde niveau</a:t>
            </a:r>
          </a:p>
          <a:p>
            <a:pPr lvl="5"/>
            <a:r>
              <a:rPr lang="nl-NL"/>
              <a:t>Vijfde niveau</a:t>
            </a:r>
          </a:p>
        </p:txBody>
      </p:sp>
      <p:sp>
        <p:nvSpPr>
          <p:cNvPr id="4" name="Tijdelijke aanduiding voor afbeelding 2"/>
          <p:cNvSpPr txBox="1">
            <a:spLocks noGrp="1"/>
          </p:cNvSpPr>
          <p:nvPr>
            <p:ph type="pic" idx="4294967295"/>
          </p:nvPr>
        </p:nvSpPr>
        <p:spPr>
          <a:xfrm>
            <a:off x="11326361" y="2564635"/>
            <a:ext cx="7527167" cy="7527697"/>
          </a:xfrm>
          <a:blipFill>
            <a:blip r:embed="rId2" r:link="rId3" cstate="print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1x figuur met titel (1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 txBox="1">
            <a:spLocks noGrp="1"/>
          </p:cNvSpPr>
          <p:nvPr>
            <p:ph idx="4294967295"/>
          </p:nvPr>
        </p:nvSpPr>
        <p:spPr>
          <a:xfrm>
            <a:off x="1246610" y="2525060"/>
            <a:ext cx="17602958" cy="7527697"/>
          </a:xfrm>
          <a:blipFill>
            <a:blip r:embed="rId2" r:link="rId3" cstate="print"/>
            <a:tile/>
          </a:blipFill>
        </p:spPr>
        <p:txBody>
          <a:bodyPr anchor="ctr" anchorCtr="1"/>
          <a:lstStyle>
            <a:lvl1pPr marL="0" indent="0" algn="ctr">
              <a:buNone/>
              <a:defRPr sz="3298">
                <a:solidFill>
                  <a:srgbClr val="7F7F7F"/>
                </a:solidFill>
                <a:latin typeface="Arial" pitchFamily="34"/>
                <a:cs typeface="Arial" pitchFamily="34"/>
              </a:defRPr>
            </a:lvl1pPr>
          </a:lstStyle>
          <a:p>
            <a:pPr lvl="0"/>
            <a:r>
              <a:rPr lang="nl-NL"/>
              <a:t>Klik hier voor het plaatsen van een figuur, afbeelding, tabel, etc…</a:t>
            </a: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1x afbeelding met titel (1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 txBox="1">
            <a:spLocks noGrp="1"/>
          </p:cNvSpPr>
          <p:nvPr>
            <p:ph type="pic" idx="4294967295"/>
          </p:nvPr>
        </p:nvSpPr>
        <p:spPr>
          <a:xfrm>
            <a:off x="1246610" y="2525060"/>
            <a:ext cx="17602958" cy="7527697"/>
          </a:xfrm>
          <a:blipFill>
            <a:blip r:embed="rId2" r:link="rId3" cstate="print"/>
            <a:stretch>
              <a:fillRect/>
            </a:stretch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1x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2"/>
          <p:cNvSpPr txBox="1">
            <a:spLocks noGrp="1"/>
          </p:cNvSpPr>
          <p:nvPr>
            <p:ph type="pic" idx="4294967295"/>
          </p:nvPr>
        </p:nvSpPr>
        <p:spPr>
          <a:xfrm>
            <a:off x="1246610" y="1246702"/>
            <a:ext cx="17602958" cy="8806056"/>
          </a:xfrm>
          <a:blipFill>
            <a:blip r:embed="rId2" r:link="rId3" cstate="print"/>
            <a:stretch>
              <a:fillRect/>
            </a:stretch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 txBox="1">
            <a:spLocks noGrp="1"/>
          </p:cNvSpPr>
          <p:nvPr>
            <p:ph type="body" idx="1"/>
          </p:nvPr>
        </p:nvSpPr>
        <p:spPr>
          <a:xfrm>
            <a:off x="1246610" y="2513191"/>
            <a:ext cx="11358027" cy="75276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Tijdelijke aanduiding voor titel 2"/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595049" cy="83113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nl-NL"/>
              <a:t>Klik om de stijl te bewerken</a:t>
            </a:r>
          </a:p>
        </p:txBody>
      </p:sp>
      <p:pic>
        <p:nvPicPr>
          <p:cNvPr id="4" name="Afbeelding 4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2565063" y="0"/>
            <a:ext cx="7538094" cy="125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6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246610" y="10056415"/>
            <a:ext cx="5011734" cy="124768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/>
  <p:txStyles>
    <p:titleStyle>
      <a:lvl1pPr marL="0" marR="0" lvl="0" indent="0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nl-NL" sz="4705" b="0" i="0" u="none" strike="noStrike" kern="0" cap="none" spc="0" baseline="0">
          <a:solidFill>
            <a:srgbClr val="00AEDA"/>
          </a:solidFill>
          <a:uFillTx/>
          <a:latin typeface="Arial"/>
        </a:defRPr>
      </a:lvl1pPr>
    </p:titleStyle>
    <p:bodyStyle>
      <a:lvl1pPr marL="502599" marR="0" lvl="0" indent="-502599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00AEDA"/>
        </a:buClr>
        <a:buSzPct val="100000"/>
        <a:buFont typeface="Arial" pitchFamily="34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1pPr>
      <a:lvl2pPr marL="453990" marR="0" lvl="1" indent="-439707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00AEDA"/>
        </a:buClr>
        <a:buSzPct val="100000"/>
        <a:buFont typeface="Arial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2pPr>
      <a:lvl3pPr marL="1033381" marR="0" lvl="2" indent="-438116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00AEDA"/>
        </a:buClr>
        <a:buSzPct val="100000"/>
        <a:buFont typeface="Arial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3pPr>
      <a:lvl4pPr marL="1520711" marR="0" lvl="3" indent="-439707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00AEDA"/>
        </a:buClr>
        <a:buSzPct val="100000"/>
        <a:buFont typeface="Arial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4pPr>
      <a:lvl5pPr marL="2006449" marR="0" lvl="4" indent="-439707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00AEDA"/>
        </a:buClr>
        <a:buSzPct val="100000"/>
        <a:buFont typeface="Arial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5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5"/>
          <p:cNvSpPr/>
          <p:nvPr/>
        </p:nvSpPr>
        <p:spPr>
          <a:xfrm>
            <a:off x="1246610" y="10057403"/>
            <a:ext cx="5011734" cy="1246702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637" b="0" i="0" u="none" strike="noStrike" kern="1200" cap="none" spc="0" baseline="-2500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65063" y="0"/>
            <a:ext cx="7538094" cy="125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46610" y="10056415"/>
            <a:ext cx="4986799" cy="124670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ransition/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primaindeklas.nl/miljoenennotaposter/" TargetMode="Externa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slide" Target="slide12.xml"/><Relationship Id="rId4" Type="http://schemas.openxmlformats.org/officeDocument/2006/relationships/slide" Target="slide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l-NL" dirty="0"/>
              <a:t>Nu of later?</a:t>
            </a:r>
          </a:p>
        </p:txBody>
      </p:sp>
      <p:sp>
        <p:nvSpPr>
          <p:cNvPr id="3" name="Tijdelijke aanduiding voor datum 2"/>
          <p:cNvSpPr txBox="1"/>
          <p:nvPr/>
        </p:nvSpPr>
        <p:spPr>
          <a:xfrm>
            <a:off x="1246610" y="7576873"/>
            <a:ext cx="8817312" cy="1246702"/>
          </a:xfrm>
          <a:prstGeom prst="rect">
            <a:avLst/>
          </a:prstGeom>
          <a:noFill/>
          <a:ln>
            <a:noFill/>
          </a:ln>
        </p:spPr>
        <p:txBody>
          <a:bodyPr vert="horz" wrap="square" lIns="359999" tIns="0" rIns="0" bIns="251999" anchor="b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0F95698-9421-42BE-9B9B-CD46881BB5E0}" type="datetime3">
              <a:rPr lang="nl-NL" sz="4177" b="0" i="0" u="none" strike="noStrike" kern="1200" cap="none" spc="0" baseline="0">
                <a:solidFill>
                  <a:srgbClr val="00AEDA"/>
                </a:solidFill>
                <a:uFillTx/>
                <a:latin typeface="Arial"/>
                <a:ea typeface="Arial"/>
                <a:cs typeface="Arial"/>
              </a:rPr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16/7/18</a:t>
            </a:fld>
            <a:endParaRPr lang="mr-IN" sz="4177" b="0" i="0" u="none" strike="noStrike" kern="1200" cap="none" spc="0" baseline="0" dirty="0">
              <a:solidFill>
                <a:srgbClr val="00AEDA"/>
              </a:solidFill>
              <a:uFillTx/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3"/>
          <p:cNvSpPr txBox="1">
            <a:spLocks noGrp="1"/>
          </p:cNvSpPr>
          <p:nvPr>
            <p:ph type="body" idx="4294967295"/>
          </p:nvPr>
        </p:nvSpPr>
        <p:spPr>
          <a:xfrm>
            <a:off x="15228242" y="3350420"/>
            <a:ext cx="4328864" cy="1800200"/>
          </a:xfrm>
          <a:solidFill>
            <a:srgbClr val="76B728"/>
          </a:solidFill>
        </p:spPr>
        <p:txBody>
          <a:bodyPr lIns="381003" tIns="381003" rIns="381003" bIns="381003" anchor="ctr"/>
          <a:lstStyle/>
          <a:p>
            <a:pPr marL="0" lvl="0" indent="0" algn="l">
              <a:buNone/>
            </a:pPr>
            <a:r>
              <a:rPr lang="nl-NL" sz="3200" b="1" dirty="0"/>
              <a:t>Nominale rente:</a:t>
            </a:r>
            <a:r>
              <a:rPr lang="nl-NL" sz="3200" dirty="0"/>
              <a:t> </a:t>
            </a:r>
          </a:p>
          <a:p>
            <a:pPr marL="0" lvl="0" indent="0" algn="l">
              <a:buNone/>
            </a:pPr>
            <a:r>
              <a:rPr lang="nl-NL" sz="3200" dirty="0"/>
              <a:t>Rente uitgedrukt in euro’s.</a:t>
            </a:r>
          </a:p>
        </p:txBody>
      </p:sp>
      <p:sp>
        <p:nvSpPr>
          <p:cNvPr id="10" name="Titel 1"/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/>
          <a:lstStyle/>
          <a:p>
            <a:pPr lvl="0"/>
            <a:r>
              <a:rPr lang="nl-NL" dirty="0"/>
              <a:t>7.3	 Wat levert het op?</a:t>
            </a:r>
          </a:p>
        </p:txBody>
      </p:sp>
      <p:sp>
        <p:nvSpPr>
          <p:cNvPr id="12" name="Tijdelijke aanduiding voor tekst 2"/>
          <p:cNvSpPr txBox="1">
            <a:spLocks noGrp="1"/>
          </p:cNvSpPr>
          <p:nvPr>
            <p:ph type="body" idx="4294967295"/>
          </p:nvPr>
        </p:nvSpPr>
        <p:spPr>
          <a:xfrm>
            <a:off x="1399011" y="2665590"/>
            <a:ext cx="12613479" cy="1886491"/>
          </a:xfrm>
          <a:noFill/>
        </p:spPr>
        <p:txBody>
          <a:bodyPr/>
          <a:lstStyle/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</p:txBody>
      </p:sp>
      <p:sp>
        <p:nvSpPr>
          <p:cNvPr id="14" name="Rechthoek 13"/>
          <p:cNvSpPr/>
          <p:nvPr/>
        </p:nvSpPr>
        <p:spPr>
          <a:xfrm>
            <a:off x="1246610" y="3206403"/>
            <a:ext cx="127658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Als de prijzen stijgen wordt de rente die je moet betalen naar verhouding minder waard</a:t>
            </a:r>
            <a:r>
              <a:rPr lang="nl-NL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/>
            <a:endParaRPr lang="nl-NL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Door inflatie is de </a:t>
            </a:r>
            <a:r>
              <a:rPr lang="nl-NL" sz="3600" b="1" dirty="0">
                <a:latin typeface="Arial" panose="020B0604020202020204" pitchFamily="34" charset="0"/>
                <a:cs typeface="Arial" panose="020B0604020202020204" pitchFamily="34" charset="0"/>
              </a:rPr>
              <a:t>reële rente 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lager dan de </a:t>
            </a:r>
            <a:r>
              <a:rPr lang="nl-NL" sz="3600" b="1" dirty="0">
                <a:latin typeface="Arial" panose="020B0604020202020204" pitchFamily="34" charset="0"/>
                <a:cs typeface="Arial" panose="020B0604020202020204" pitchFamily="34" charset="0"/>
              </a:rPr>
              <a:t>nominale rente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ijdelijke aanduiding voor tekst 3"/>
          <p:cNvSpPr txBox="1">
            <a:spLocks noGrp="1"/>
          </p:cNvSpPr>
          <p:nvPr>
            <p:ph type="body" idx="4294967295"/>
          </p:nvPr>
        </p:nvSpPr>
        <p:spPr>
          <a:xfrm>
            <a:off x="15228242" y="5510659"/>
            <a:ext cx="4328863" cy="2260972"/>
          </a:xfrm>
          <a:solidFill>
            <a:srgbClr val="76B728"/>
          </a:solidFill>
        </p:spPr>
        <p:txBody>
          <a:bodyPr lIns="381003" tIns="381003" rIns="381003" bIns="381003" anchor="ctr"/>
          <a:lstStyle/>
          <a:p>
            <a:pPr marL="0" lvl="0" indent="0" algn="l">
              <a:buNone/>
            </a:pPr>
            <a:r>
              <a:rPr lang="nl-NL" sz="3200" b="1" dirty="0"/>
              <a:t>Reële rente:</a:t>
            </a:r>
            <a:r>
              <a:rPr lang="nl-NL" sz="3200" dirty="0"/>
              <a:t> </a:t>
            </a:r>
          </a:p>
          <a:p>
            <a:pPr marL="0" lvl="0" indent="0" algn="l">
              <a:buNone/>
            </a:pPr>
            <a:r>
              <a:rPr lang="nl-NL" sz="3200" dirty="0"/>
              <a:t>Nominale rente gecorrigeerd met de inflatie.</a:t>
            </a:r>
          </a:p>
        </p:txBody>
      </p:sp>
    </p:spTree>
    <p:extLst>
      <p:ext uri="{BB962C8B-B14F-4D97-AF65-F5344CB8AC3E}">
        <p14:creationId xmlns:p14="http://schemas.microsoft.com/office/powerpoint/2010/main" val="19252547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/>
          <a:lstStyle/>
          <a:p>
            <a:pPr lvl="0"/>
            <a:r>
              <a:rPr lang="nl-NL" dirty="0"/>
              <a:t>7.3	 Wat levert het op?</a:t>
            </a:r>
          </a:p>
        </p:txBody>
      </p:sp>
      <p:sp>
        <p:nvSpPr>
          <p:cNvPr id="12" name="Tijdelijke aanduiding voor tekst 2"/>
          <p:cNvSpPr txBox="1">
            <a:spLocks noGrp="1"/>
          </p:cNvSpPr>
          <p:nvPr>
            <p:ph type="body" idx="4294967295"/>
          </p:nvPr>
        </p:nvSpPr>
        <p:spPr>
          <a:xfrm>
            <a:off x="1399011" y="2665590"/>
            <a:ext cx="12613479" cy="1886491"/>
          </a:xfrm>
          <a:noFill/>
        </p:spPr>
        <p:txBody>
          <a:bodyPr/>
          <a:lstStyle/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</p:txBody>
      </p:sp>
      <p:sp>
        <p:nvSpPr>
          <p:cNvPr id="13" name="Rechthoek 12"/>
          <p:cNvSpPr/>
          <p:nvPr/>
        </p:nvSpPr>
        <p:spPr>
          <a:xfrm>
            <a:off x="1246610" y="2981265"/>
            <a:ext cx="12765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De reële rente kun je berekenen met de volgende formule: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26DA869-EC72-46D3-83B3-0643B6D05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301" y="3705288"/>
            <a:ext cx="13900381" cy="1955000"/>
          </a:xfrm>
          <a:prstGeom prst="rect">
            <a:avLst/>
          </a:prstGeom>
        </p:spPr>
      </p:pic>
      <p:sp>
        <p:nvSpPr>
          <p:cNvPr id="15" name="Rechthoek 14">
            <a:extLst>
              <a:ext uri="{FF2B5EF4-FFF2-40B4-BE49-F238E27FC236}">
                <a16:creationId xmlns:a16="http://schemas.microsoft.com/office/drawing/2014/main" id="{654B9636-39B6-4D27-866F-43402D4EF791}"/>
              </a:ext>
            </a:extLst>
          </p:cNvPr>
          <p:cNvSpPr/>
          <p:nvPr/>
        </p:nvSpPr>
        <p:spPr>
          <a:xfrm>
            <a:off x="1399011" y="5973889"/>
            <a:ext cx="12765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Voorbeeld</a:t>
            </a: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9EF9333A-2688-4ABD-8E46-C21294350D6B}"/>
              </a:ext>
            </a:extLst>
          </p:cNvPr>
          <p:cNvSpPr/>
          <p:nvPr/>
        </p:nvSpPr>
        <p:spPr>
          <a:xfrm>
            <a:off x="1399011" y="6713977"/>
            <a:ext cx="1815809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Een ondernemer leent geld tegen 5% rente. De inflatie is 3%.</a:t>
            </a:r>
          </a:p>
          <a:p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Het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indexcĳfer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van de rente wordt: </a:t>
            </a:r>
            <a:r>
              <a:rPr lang="nl-NL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		105</a:t>
            </a:r>
            <a:endParaRPr lang="nl-NL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Het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indexcĳfer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van de inflatie wordt: </a:t>
            </a:r>
            <a:r>
              <a:rPr lang="nl-NL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	103</a:t>
            </a:r>
            <a:endParaRPr lang="nl-NL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Het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indexcĳfer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van de reële rente is</a:t>
            </a:r>
            <a:r>
              <a:rPr lang="nl-NL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:		105 ÷ 103 × 100 = 101,94 </a:t>
            </a:r>
            <a:endParaRPr lang="nl-NL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Een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indexcĳfer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van 101,94 betekent dat de reële rente 1,94% bedraagt.</a:t>
            </a:r>
            <a:endParaRPr lang="nl-NL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6369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 txBox="1">
            <a:spLocks noGrp="1"/>
          </p:cNvSpPr>
          <p:nvPr>
            <p:ph type="body" idx="4294967295"/>
          </p:nvPr>
        </p:nvSpPr>
        <p:spPr>
          <a:xfrm>
            <a:off x="1246610" y="3009008"/>
            <a:ext cx="14275329" cy="4301851"/>
          </a:xfrm>
        </p:spPr>
        <p:txBody>
          <a:bodyPr/>
          <a:lstStyle/>
          <a:p>
            <a:pPr marL="0" lvl="0" indent="0">
              <a:buNone/>
            </a:pPr>
            <a:r>
              <a:rPr lang="nl-NL" sz="3600" dirty="0">
                <a:solidFill>
                  <a:schemeClr val="tx1"/>
                </a:solidFill>
              </a:rPr>
              <a:t>Net als gezinshuishoudens en bedrijven, heeft ook de overheid inkomsten en uitgaven.</a:t>
            </a: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r>
              <a:rPr lang="nl-NL" sz="3600" dirty="0">
                <a:solidFill>
                  <a:schemeClr val="tx1"/>
                </a:solidFill>
              </a:rPr>
              <a:t>De overheid maakt hiervan jaarlijks de </a:t>
            </a:r>
            <a:r>
              <a:rPr lang="nl-NL" sz="3600" b="1" dirty="0">
                <a:solidFill>
                  <a:schemeClr val="tx1"/>
                </a:solidFill>
              </a:rPr>
              <a:t>Rijksbegroting</a:t>
            </a:r>
            <a:r>
              <a:rPr lang="nl-NL" sz="3600" dirty="0">
                <a:solidFill>
                  <a:schemeClr val="tx1"/>
                </a:solidFill>
              </a:rPr>
              <a:t>.</a:t>
            </a: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r>
              <a:rPr lang="nl-NL" sz="3600" dirty="0">
                <a:solidFill>
                  <a:schemeClr val="tx1"/>
                </a:solidFill>
              </a:rPr>
              <a:t>Jaarlijks tijdens Prinsjesdag informeert de overheid haar burgers hierover met behulp van de </a:t>
            </a:r>
            <a:r>
              <a:rPr lang="nl-NL" sz="3600" b="1" dirty="0">
                <a:solidFill>
                  <a:schemeClr val="tx1"/>
                </a:solidFill>
              </a:rPr>
              <a:t>Miljoenennota</a:t>
            </a:r>
            <a:r>
              <a:rPr lang="nl-NL" sz="3600" dirty="0">
                <a:solidFill>
                  <a:schemeClr val="tx1"/>
                </a:solidFill>
              </a:rPr>
              <a:t>.</a:t>
            </a: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</p:txBody>
      </p:sp>
      <p:sp>
        <p:nvSpPr>
          <p:cNvPr id="10" name="Titel 1"/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/>
          <a:lstStyle/>
          <a:p>
            <a:pPr lvl="0"/>
            <a:r>
              <a:rPr lang="nl-NL" dirty="0"/>
              <a:t>7.4	De overheid ruilt over de tijd</a:t>
            </a:r>
          </a:p>
        </p:txBody>
      </p:sp>
      <p:sp>
        <p:nvSpPr>
          <p:cNvPr id="7" name="Tijdelijke aanduiding voor tekst 3"/>
          <p:cNvSpPr txBox="1">
            <a:spLocks noGrp="1"/>
          </p:cNvSpPr>
          <p:nvPr>
            <p:ph type="body" idx="4294967295"/>
          </p:nvPr>
        </p:nvSpPr>
        <p:spPr>
          <a:xfrm>
            <a:off x="14845823" y="6244257"/>
            <a:ext cx="4744851" cy="2218730"/>
          </a:xfrm>
          <a:solidFill>
            <a:srgbClr val="76B728"/>
          </a:solidFill>
        </p:spPr>
        <p:txBody>
          <a:bodyPr lIns="381003" tIns="381003" rIns="381003" bIns="381003" anchor="ctr"/>
          <a:lstStyle/>
          <a:p>
            <a:pPr marL="0" lvl="0" indent="0" algn="l">
              <a:buNone/>
            </a:pPr>
            <a:r>
              <a:rPr lang="nl-NL" sz="3200" b="1" dirty="0"/>
              <a:t>Miljoenennota:</a:t>
            </a:r>
            <a:r>
              <a:rPr lang="nl-NL" sz="3200" dirty="0"/>
              <a:t> </a:t>
            </a:r>
          </a:p>
          <a:p>
            <a:pPr marL="0" lvl="0" indent="0" algn="l">
              <a:buNone/>
            </a:pPr>
            <a:r>
              <a:rPr lang="nl-NL" sz="3200" dirty="0"/>
              <a:t>Een soort samenvatting van de rijksbegroting.</a:t>
            </a:r>
          </a:p>
        </p:txBody>
      </p:sp>
      <p:sp>
        <p:nvSpPr>
          <p:cNvPr id="8" name="Tijdelijke aanduiding voor tekst 3"/>
          <p:cNvSpPr txBox="1">
            <a:spLocks noGrp="1"/>
          </p:cNvSpPr>
          <p:nvPr>
            <p:ph type="body" idx="4294967295"/>
          </p:nvPr>
        </p:nvSpPr>
        <p:spPr>
          <a:xfrm>
            <a:off x="14845823" y="3009007"/>
            <a:ext cx="4744852" cy="3005707"/>
          </a:xfrm>
          <a:solidFill>
            <a:srgbClr val="76B728"/>
          </a:solidFill>
        </p:spPr>
        <p:txBody>
          <a:bodyPr lIns="381003" tIns="381003" rIns="381003" bIns="381003" anchor="ctr"/>
          <a:lstStyle/>
          <a:p>
            <a:pPr marL="0" lvl="0" indent="0" algn="l">
              <a:buNone/>
            </a:pPr>
            <a:r>
              <a:rPr lang="nl-NL" sz="3200" b="1" dirty="0"/>
              <a:t>Rijksbegroting:</a:t>
            </a:r>
            <a:r>
              <a:rPr lang="nl-NL" sz="3200" dirty="0"/>
              <a:t> </a:t>
            </a:r>
          </a:p>
          <a:p>
            <a:pPr marL="0" lvl="0" indent="0" algn="l">
              <a:buNone/>
            </a:pPr>
            <a:r>
              <a:rPr lang="nl-NL" sz="3200" dirty="0"/>
              <a:t>Verwachte </a:t>
            </a:r>
            <a:r>
              <a:rPr lang="nl-NL" sz="3200" dirty="0" smtClean="0"/>
              <a:t>uitgaven </a:t>
            </a:r>
            <a:r>
              <a:rPr lang="nl-NL" sz="3200" dirty="0"/>
              <a:t>en inkomsten van de overheid voor een komend jaar.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 txBox="1">
            <a:spLocks noGrp="1"/>
          </p:cNvSpPr>
          <p:nvPr>
            <p:ph type="body" idx="4294967295"/>
          </p:nvPr>
        </p:nvSpPr>
        <p:spPr>
          <a:xfrm>
            <a:off x="1246610" y="2158166"/>
            <a:ext cx="14275329" cy="629443"/>
          </a:xfrm>
        </p:spPr>
        <p:txBody>
          <a:bodyPr/>
          <a:lstStyle/>
          <a:p>
            <a:pPr marL="0" lvl="0" indent="0">
              <a:buNone/>
            </a:pPr>
            <a:r>
              <a:rPr lang="nl-NL" sz="3600" dirty="0">
                <a:solidFill>
                  <a:schemeClr val="tx1"/>
                </a:solidFill>
              </a:rPr>
              <a:t>De Miljoenennota voor 2018 ziet er als volgt uit:</a:t>
            </a: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</p:txBody>
      </p:sp>
      <p:sp>
        <p:nvSpPr>
          <p:cNvPr id="10" name="Titel 1"/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/>
          <a:lstStyle/>
          <a:p>
            <a:pPr lvl="0"/>
            <a:r>
              <a:rPr lang="nl-NL" dirty="0"/>
              <a:t>7.4	De overheid ruilt over de tijd</a:t>
            </a:r>
          </a:p>
        </p:txBody>
      </p:sp>
      <p:pic>
        <p:nvPicPr>
          <p:cNvPr id="2" name="Afbeelding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10" y="2875078"/>
            <a:ext cx="10722457" cy="7145445"/>
          </a:xfrm>
          <a:prstGeom prst="rect">
            <a:avLst/>
          </a:prstGeom>
        </p:spPr>
      </p:pic>
      <p:sp>
        <p:nvSpPr>
          <p:cNvPr id="8" name="Tijdelijke aanduiding voor tekst 2"/>
          <p:cNvSpPr txBox="1">
            <a:spLocks noGrp="1"/>
          </p:cNvSpPr>
          <p:nvPr>
            <p:ph type="body" idx="4294967295"/>
          </p:nvPr>
        </p:nvSpPr>
        <p:spPr>
          <a:xfrm>
            <a:off x="5659562" y="10679907"/>
            <a:ext cx="12025336" cy="629443"/>
          </a:xfrm>
        </p:spPr>
        <p:txBody>
          <a:bodyPr/>
          <a:lstStyle/>
          <a:p>
            <a:pPr marL="0" lvl="0" indent="0">
              <a:buNone/>
            </a:pPr>
            <a:r>
              <a:rPr lang="nl-NL" sz="2800" i="1" dirty="0" smtClean="0">
                <a:solidFill>
                  <a:schemeClr val="tx1"/>
                </a:solidFill>
              </a:rPr>
              <a:t>*Klik </a:t>
            </a:r>
            <a:r>
              <a:rPr lang="nl-NL" sz="2800" i="1" dirty="0">
                <a:solidFill>
                  <a:schemeClr val="tx1"/>
                </a:solidFill>
              </a:rPr>
              <a:t>op de Miljoenennota om naar de interactieve versie te gaan.</a:t>
            </a:r>
          </a:p>
          <a:p>
            <a:pPr marL="0" lvl="0" indent="0">
              <a:buNone/>
            </a:pPr>
            <a:endParaRPr lang="nl-NL" sz="28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45817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 txBox="1">
            <a:spLocks noGrp="1"/>
          </p:cNvSpPr>
          <p:nvPr>
            <p:ph type="body" idx="4294967295"/>
          </p:nvPr>
        </p:nvSpPr>
        <p:spPr>
          <a:xfrm>
            <a:off x="1246610" y="2558331"/>
            <a:ext cx="14275329" cy="845467"/>
          </a:xfrm>
        </p:spPr>
        <p:txBody>
          <a:bodyPr/>
          <a:lstStyle/>
          <a:p>
            <a:pPr marL="0" lvl="0" indent="0">
              <a:buNone/>
            </a:pPr>
            <a:r>
              <a:rPr lang="nl-NL" sz="3600" dirty="0">
                <a:solidFill>
                  <a:schemeClr val="tx1"/>
                </a:solidFill>
              </a:rPr>
              <a:t>Inkomsten van de </a:t>
            </a:r>
            <a:r>
              <a:rPr lang="nl-NL" sz="3600" b="1" dirty="0">
                <a:solidFill>
                  <a:schemeClr val="tx1"/>
                </a:solidFill>
              </a:rPr>
              <a:t>collectieve sector</a:t>
            </a:r>
          </a:p>
        </p:txBody>
      </p:sp>
      <p:sp>
        <p:nvSpPr>
          <p:cNvPr id="10" name="Titel 1"/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/>
          <a:lstStyle/>
          <a:p>
            <a:pPr lvl="0"/>
            <a:r>
              <a:rPr lang="nl-NL" dirty="0"/>
              <a:t>7.4	De overheid ruilt over de tijd</a:t>
            </a:r>
          </a:p>
        </p:txBody>
      </p:sp>
      <p:sp>
        <p:nvSpPr>
          <p:cNvPr id="8" name="Afgeronde rechthoek 7"/>
          <p:cNvSpPr/>
          <p:nvPr/>
        </p:nvSpPr>
        <p:spPr>
          <a:xfrm>
            <a:off x="5659562" y="3773929"/>
            <a:ext cx="3015578" cy="1232674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Inkomsten</a:t>
            </a:r>
          </a:p>
        </p:txBody>
      </p:sp>
      <p:grpSp>
        <p:nvGrpSpPr>
          <p:cNvPr id="57" name="Groep 56"/>
          <p:cNvGrpSpPr/>
          <p:nvPr/>
        </p:nvGrpSpPr>
        <p:grpSpPr>
          <a:xfrm>
            <a:off x="1987154" y="5006603"/>
            <a:ext cx="5180197" cy="2304256"/>
            <a:chOff x="1987154" y="5006603"/>
            <a:chExt cx="5180197" cy="2304256"/>
          </a:xfrm>
        </p:grpSpPr>
        <p:cxnSp>
          <p:nvCxnSpPr>
            <p:cNvPr id="4" name="Rechte verbindingslijn met pijl 3"/>
            <p:cNvCxnSpPr>
              <a:stCxn id="8" idx="2"/>
            </p:cNvCxnSpPr>
            <p:nvPr/>
          </p:nvCxnSpPr>
          <p:spPr>
            <a:xfrm flipH="1">
              <a:off x="4291411" y="5006603"/>
              <a:ext cx="2875940" cy="1008112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Afgeronde rechthoek 17"/>
            <p:cNvSpPr/>
            <p:nvPr/>
          </p:nvSpPr>
          <p:spPr>
            <a:xfrm>
              <a:off x="1987154" y="6078185"/>
              <a:ext cx="3015578" cy="1232674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Belastingen</a:t>
              </a:r>
            </a:p>
          </p:txBody>
        </p:sp>
      </p:grpSp>
      <p:grpSp>
        <p:nvGrpSpPr>
          <p:cNvPr id="58" name="Groep 57"/>
          <p:cNvGrpSpPr/>
          <p:nvPr/>
        </p:nvGrpSpPr>
        <p:grpSpPr>
          <a:xfrm>
            <a:off x="5659562" y="5006603"/>
            <a:ext cx="3015578" cy="2304256"/>
            <a:chOff x="5659562" y="5006603"/>
            <a:chExt cx="3015578" cy="2304256"/>
          </a:xfrm>
        </p:grpSpPr>
        <p:cxnSp>
          <p:nvCxnSpPr>
            <p:cNvPr id="9" name="Rechte verbindingslijn met pijl 8"/>
            <p:cNvCxnSpPr>
              <a:stCxn id="8" idx="2"/>
            </p:cNvCxnSpPr>
            <p:nvPr/>
          </p:nvCxnSpPr>
          <p:spPr>
            <a:xfrm>
              <a:off x="7167351" y="5006603"/>
              <a:ext cx="0" cy="1044415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Afgeronde rechthoek 21"/>
            <p:cNvSpPr/>
            <p:nvPr/>
          </p:nvSpPr>
          <p:spPr>
            <a:xfrm>
              <a:off x="5659562" y="6078185"/>
              <a:ext cx="3015578" cy="1232674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Premies voor </a:t>
              </a:r>
              <a:r>
                <a:rPr lang="nl-NL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sociale verzekeringen</a:t>
              </a:r>
            </a:p>
          </p:txBody>
        </p:sp>
      </p:grpSp>
      <p:grpSp>
        <p:nvGrpSpPr>
          <p:cNvPr id="59" name="Groep 58"/>
          <p:cNvGrpSpPr/>
          <p:nvPr/>
        </p:nvGrpSpPr>
        <p:grpSpPr>
          <a:xfrm>
            <a:off x="7167351" y="5006603"/>
            <a:ext cx="5180197" cy="2330949"/>
            <a:chOff x="7167351" y="5006603"/>
            <a:chExt cx="5180197" cy="2330949"/>
          </a:xfrm>
        </p:grpSpPr>
        <p:cxnSp>
          <p:nvCxnSpPr>
            <p:cNvPr id="13" name="Rechte verbindingslijn met pijl 12"/>
            <p:cNvCxnSpPr>
              <a:stCxn id="8" idx="2"/>
            </p:cNvCxnSpPr>
            <p:nvPr/>
          </p:nvCxnSpPr>
          <p:spPr>
            <a:xfrm>
              <a:off x="7167351" y="5006603"/>
              <a:ext cx="2740683" cy="1008112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Afgeronde rechthoek 22"/>
            <p:cNvSpPr/>
            <p:nvPr/>
          </p:nvSpPr>
          <p:spPr>
            <a:xfrm>
              <a:off x="9331970" y="6104878"/>
              <a:ext cx="3015578" cy="1232674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Niet-belasting-ontvangsten</a:t>
              </a:r>
              <a:endParaRPr lang="nl-NL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Groep 59"/>
          <p:cNvGrpSpPr/>
          <p:nvPr/>
        </p:nvGrpSpPr>
        <p:grpSpPr>
          <a:xfrm>
            <a:off x="546994" y="7310859"/>
            <a:ext cx="2947949" cy="2304256"/>
            <a:chOff x="546994" y="7297695"/>
            <a:chExt cx="2947949" cy="2304256"/>
          </a:xfrm>
        </p:grpSpPr>
        <p:cxnSp>
          <p:nvCxnSpPr>
            <p:cNvPr id="25" name="Rechte verbindingslijn met pijl 24"/>
            <p:cNvCxnSpPr>
              <a:stCxn id="18" idx="2"/>
              <a:endCxn id="31" idx="0"/>
            </p:cNvCxnSpPr>
            <p:nvPr/>
          </p:nvCxnSpPr>
          <p:spPr>
            <a:xfrm flipH="1">
              <a:off x="1612579" y="7297695"/>
              <a:ext cx="1882364" cy="1071582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Afgeronde rechthoek 30"/>
            <p:cNvSpPr/>
            <p:nvPr/>
          </p:nvSpPr>
          <p:spPr>
            <a:xfrm>
              <a:off x="546994" y="8369277"/>
              <a:ext cx="2131170" cy="1232674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Directe belastingen</a:t>
              </a:r>
            </a:p>
          </p:txBody>
        </p:sp>
      </p:grpSp>
      <p:grpSp>
        <p:nvGrpSpPr>
          <p:cNvPr id="63" name="Groep 62"/>
          <p:cNvGrpSpPr/>
          <p:nvPr/>
        </p:nvGrpSpPr>
        <p:grpSpPr>
          <a:xfrm>
            <a:off x="2995266" y="7310859"/>
            <a:ext cx="2131170" cy="2304256"/>
            <a:chOff x="2995266" y="7297695"/>
            <a:chExt cx="2131170" cy="2304256"/>
          </a:xfrm>
        </p:grpSpPr>
        <p:cxnSp>
          <p:nvCxnSpPr>
            <p:cNvPr id="27" name="Rechte verbindingslijn met pijl 26"/>
            <p:cNvCxnSpPr>
              <a:stCxn id="18" idx="2"/>
              <a:endCxn id="32" idx="0"/>
            </p:cNvCxnSpPr>
            <p:nvPr/>
          </p:nvCxnSpPr>
          <p:spPr>
            <a:xfrm>
              <a:off x="3494943" y="7297695"/>
              <a:ext cx="565908" cy="1071582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Afgeronde rechthoek 31"/>
            <p:cNvSpPr/>
            <p:nvPr/>
          </p:nvSpPr>
          <p:spPr>
            <a:xfrm>
              <a:off x="2995266" y="8369277"/>
              <a:ext cx="2131170" cy="1232674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Indirecte belastingen</a:t>
              </a:r>
            </a:p>
          </p:txBody>
        </p:sp>
      </p:grpSp>
      <p:grpSp>
        <p:nvGrpSpPr>
          <p:cNvPr id="61" name="Groep 60"/>
          <p:cNvGrpSpPr/>
          <p:nvPr/>
        </p:nvGrpSpPr>
        <p:grpSpPr>
          <a:xfrm>
            <a:off x="5531370" y="7310859"/>
            <a:ext cx="4701498" cy="2672834"/>
            <a:chOff x="5531370" y="7310859"/>
            <a:chExt cx="4701498" cy="2672834"/>
          </a:xfrm>
        </p:grpSpPr>
        <p:sp>
          <p:nvSpPr>
            <p:cNvPr id="35" name="Afgeronde rechthoek 34"/>
            <p:cNvSpPr/>
            <p:nvPr/>
          </p:nvSpPr>
          <p:spPr>
            <a:xfrm>
              <a:off x="5531370" y="8751019"/>
              <a:ext cx="2242872" cy="1232674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2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Werknemers-verzekeringen</a:t>
              </a:r>
              <a:endParaRPr lang="nl-NL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Afgeronde rechthoek 35"/>
            <p:cNvSpPr/>
            <p:nvPr/>
          </p:nvSpPr>
          <p:spPr>
            <a:xfrm>
              <a:off x="7979642" y="8751019"/>
              <a:ext cx="2253226" cy="1232674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2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Volks-verzekeringen</a:t>
              </a:r>
              <a:endParaRPr lang="nl-NL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7" name="Rechte verbindingslijn met pijl 36"/>
            <p:cNvCxnSpPr>
              <a:cxnSpLocks/>
              <a:stCxn id="22" idx="2"/>
              <a:endCxn id="35" idx="0"/>
            </p:cNvCxnSpPr>
            <p:nvPr/>
          </p:nvCxnSpPr>
          <p:spPr>
            <a:xfrm flipH="1">
              <a:off x="6652806" y="7310859"/>
              <a:ext cx="514545" cy="1440160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Rechte verbindingslijn met pijl 39"/>
            <p:cNvCxnSpPr>
              <a:cxnSpLocks/>
              <a:stCxn id="22" idx="2"/>
              <a:endCxn id="36" idx="0"/>
            </p:cNvCxnSpPr>
            <p:nvPr/>
          </p:nvCxnSpPr>
          <p:spPr>
            <a:xfrm>
              <a:off x="7167351" y="7310859"/>
              <a:ext cx="1938904" cy="1440160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ijdelijke aanduiding voor tekst 3"/>
          <p:cNvSpPr txBox="1">
            <a:spLocks noGrp="1"/>
          </p:cNvSpPr>
          <p:nvPr>
            <p:ph type="body" idx="4294967295"/>
          </p:nvPr>
        </p:nvSpPr>
        <p:spPr>
          <a:xfrm>
            <a:off x="12833580" y="6455496"/>
            <a:ext cx="6781197" cy="2295523"/>
          </a:xfrm>
          <a:solidFill>
            <a:srgbClr val="76B728"/>
          </a:solidFill>
        </p:spPr>
        <p:txBody>
          <a:bodyPr lIns="381003" tIns="381003" rIns="381003" bIns="381003" anchor="ctr"/>
          <a:lstStyle/>
          <a:p>
            <a:pPr marL="0" lvl="0" indent="0" algn="l">
              <a:buNone/>
            </a:pPr>
            <a:r>
              <a:rPr lang="nl-NL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Werknemersverzekeringen</a:t>
            </a:r>
            <a:r>
              <a:rPr lang="nl-NL" sz="2800" b="1" dirty="0"/>
              <a:t>:</a:t>
            </a:r>
            <a:r>
              <a:rPr lang="nl-NL" sz="2800" dirty="0"/>
              <a:t> </a:t>
            </a:r>
          </a:p>
          <a:p>
            <a:pPr marL="0" lvl="0" indent="0" algn="l">
              <a:buNone/>
            </a:pPr>
            <a:r>
              <a:rPr lang="nl-NL" sz="2800" dirty="0"/>
              <a:t>Sociale verzekeringen die er zijn voor mensen die in loondienst hebben gewerkt. Voorbeeld is de </a:t>
            </a:r>
            <a:r>
              <a:rPr lang="nl-NL" sz="2800" dirty="0" smtClean="0"/>
              <a:t>Werkloosheidswet</a:t>
            </a:r>
            <a:r>
              <a:rPr lang="nl-NL" sz="2800" dirty="0"/>
              <a:t>.</a:t>
            </a:r>
          </a:p>
        </p:txBody>
      </p:sp>
      <p:sp>
        <p:nvSpPr>
          <p:cNvPr id="30" name="Tijdelijke aanduiding voor tekst 3"/>
          <p:cNvSpPr txBox="1">
            <a:spLocks noGrp="1"/>
          </p:cNvSpPr>
          <p:nvPr>
            <p:ph type="body" idx="4294967295"/>
          </p:nvPr>
        </p:nvSpPr>
        <p:spPr>
          <a:xfrm>
            <a:off x="12806738" y="8895034"/>
            <a:ext cx="6824468" cy="2239491"/>
          </a:xfrm>
          <a:solidFill>
            <a:srgbClr val="76B728"/>
          </a:solidFill>
        </p:spPr>
        <p:txBody>
          <a:bodyPr lIns="381003" tIns="381003" rIns="381003" bIns="381003" anchor="ctr"/>
          <a:lstStyle/>
          <a:p>
            <a:pPr marL="0" lvl="0" indent="0" algn="l">
              <a:buNone/>
            </a:pPr>
            <a:r>
              <a:rPr lang="nl-NL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Volksverzekeringen: </a:t>
            </a:r>
          </a:p>
          <a:p>
            <a:pPr marL="0" lvl="0" indent="0" algn="l">
              <a:buNone/>
            </a:pPr>
            <a:r>
              <a:rPr lang="nl-NL" sz="2800" dirty="0"/>
              <a:t>Sociale verzekeringen die er zijn voor alle mensen in Nederland. Een voorbeeld is de Algemene Ouderdomswet.</a:t>
            </a:r>
          </a:p>
        </p:txBody>
      </p:sp>
      <p:sp>
        <p:nvSpPr>
          <p:cNvPr id="33" name="Tijdelijke aanduiding voor tekst 3"/>
          <p:cNvSpPr txBox="1">
            <a:spLocks noGrp="1"/>
          </p:cNvSpPr>
          <p:nvPr>
            <p:ph type="body" idx="4294967295"/>
          </p:nvPr>
        </p:nvSpPr>
        <p:spPr>
          <a:xfrm>
            <a:off x="12785068" y="4450759"/>
            <a:ext cx="6806085" cy="1854057"/>
          </a:xfrm>
          <a:solidFill>
            <a:srgbClr val="76B728"/>
          </a:solidFill>
        </p:spPr>
        <p:txBody>
          <a:bodyPr lIns="381003" tIns="381003" rIns="381003" bIns="381003" anchor="ctr"/>
          <a:lstStyle/>
          <a:p>
            <a:pPr marL="0" lvl="0" indent="0" algn="l">
              <a:buNone/>
            </a:pPr>
            <a:r>
              <a:rPr lang="nl-NL" sz="2800" b="1" dirty="0"/>
              <a:t>Sociale </a:t>
            </a:r>
            <a:r>
              <a:rPr lang="nl-NL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verzekeringen</a:t>
            </a:r>
            <a:r>
              <a:rPr lang="nl-NL" sz="2800" b="1" dirty="0"/>
              <a:t>:</a:t>
            </a:r>
            <a:r>
              <a:rPr lang="nl-NL" sz="2800" dirty="0"/>
              <a:t> </a:t>
            </a:r>
          </a:p>
          <a:p>
            <a:pPr marL="0" lvl="0" indent="0" algn="l">
              <a:buNone/>
            </a:pPr>
            <a:r>
              <a:rPr lang="nl-NL" sz="2800" dirty="0"/>
              <a:t>Uitkeringen die ervoor zorgen dat mensen zonder inkomen of vermogen toch geld hebben om te leven.</a:t>
            </a:r>
          </a:p>
        </p:txBody>
      </p:sp>
      <p:sp>
        <p:nvSpPr>
          <p:cNvPr id="34" name="Tijdelijke aanduiding voor tekst 3">
            <a:extLst>
              <a:ext uri="{FF2B5EF4-FFF2-40B4-BE49-F238E27FC236}">
                <a16:creationId xmlns:a16="http://schemas.microsoft.com/office/drawing/2014/main" id="{A6073B02-6747-48A1-B6A8-2E51771A356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767778" y="2411201"/>
            <a:ext cx="6806085" cy="1841625"/>
          </a:xfrm>
          <a:solidFill>
            <a:srgbClr val="76B728"/>
          </a:solidFill>
        </p:spPr>
        <p:txBody>
          <a:bodyPr lIns="381003" tIns="381003" rIns="381003" bIns="381003" anchor="ctr"/>
          <a:lstStyle/>
          <a:p>
            <a:pPr marL="0" lvl="0" indent="0" algn="l">
              <a:buNone/>
            </a:pPr>
            <a:r>
              <a:rPr lang="nl-NL" sz="2800" b="1" dirty="0"/>
              <a:t>Collectieve sector:</a:t>
            </a:r>
            <a:r>
              <a:rPr lang="nl-NL" sz="2800" dirty="0"/>
              <a:t> </a:t>
            </a:r>
          </a:p>
          <a:p>
            <a:pPr marL="0" lvl="0" indent="0" algn="l">
              <a:buNone/>
            </a:pPr>
            <a:r>
              <a:rPr lang="nl-NL" sz="2800" dirty="0"/>
              <a:t>Wordt gevormd door de overheid en sociale zekerheidsfondsen gezamenlijk.</a:t>
            </a:r>
          </a:p>
        </p:txBody>
      </p:sp>
    </p:spTree>
    <p:extLst>
      <p:ext uri="{BB962C8B-B14F-4D97-AF65-F5344CB8AC3E}">
        <p14:creationId xmlns:p14="http://schemas.microsoft.com/office/powerpoint/2010/main" val="6199739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3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3"/>
          <p:cNvSpPr txBox="1">
            <a:spLocks noGrp="1"/>
          </p:cNvSpPr>
          <p:nvPr>
            <p:ph type="body" idx="4294967295"/>
          </p:nvPr>
        </p:nvSpPr>
        <p:spPr>
          <a:xfrm>
            <a:off x="13868475" y="5794421"/>
            <a:ext cx="5720686" cy="2306012"/>
          </a:xfrm>
          <a:solidFill>
            <a:srgbClr val="76B728"/>
          </a:solidFill>
        </p:spPr>
        <p:txBody>
          <a:bodyPr lIns="381003" tIns="381003" rIns="381003" bIns="381003" anchor="ctr"/>
          <a:lstStyle/>
          <a:p>
            <a:pPr marL="0" lvl="0" indent="0" algn="l">
              <a:buNone/>
            </a:pPr>
            <a:r>
              <a:rPr lang="nl-NL" sz="3200" b="1" dirty="0"/>
              <a:t>Staatsschuld:</a:t>
            </a:r>
            <a:r>
              <a:rPr lang="nl-NL" sz="3200" dirty="0"/>
              <a:t> </a:t>
            </a:r>
          </a:p>
          <a:p>
            <a:pPr marL="0" lvl="0" indent="0" algn="l">
              <a:buNone/>
            </a:pPr>
            <a:r>
              <a:rPr lang="nl-NL" sz="3200" dirty="0"/>
              <a:t>De schuld die de overheid heeft opgebouwd door geld te lenen.</a:t>
            </a:r>
          </a:p>
        </p:txBody>
      </p:sp>
      <p:sp>
        <p:nvSpPr>
          <p:cNvPr id="10" name="Titel 1"/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/>
          <a:lstStyle/>
          <a:p>
            <a:pPr lvl="0"/>
            <a:r>
              <a:rPr lang="nl-NL" dirty="0"/>
              <a:t>7.4	De overheid ruilt over de tijd</a:t>
            </a:r>
          </a:p>
        </p:txBody>
      </p:sp>
      <p:sp>
        <p:nvSpPr>
          <p:cNvPr id="19" name="Afgeronde rechthoek 18"/>
          <p:cNvSpPr/>
          <p:nvPr/>
        </p:nvSpPr>
        <p:spPr>
          <a:xfrm>
            <a:off x="1246610" y="5070073"/>
            <a:ext cx="3260824" cy="1448698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Begrotings-overschot</a:t>
            </a:r>
            <a:endParaRPr lang="nl-NL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ep 11"/>
          <p:cNvGrpSpPr/>
          <p:nvPr/>
        </p:nvGrpSpPr>
        <p:grpSpPr>
          <a:xfrm>
            <a:off x="4507434" y="4638024"/>
            <a:ext cx="6120680" cy="1156398"/>
            <a:chOff x="4507434" y="4638024"/>
            <a:chExt cx="6120680" cy="1156398"/>
          </a:xfrm>
        </p:grpSpPr>
        <p:cxnSp>
          <p:nvCxnSpPr>
            <p:cNvPr id="4" name="Rechte verbindingslijn met pijl 3"/>
            <p:cNvCxnSpPr>
              <a:stCxn id="19" idx="3"/>
            </p:cNvCxnSpPr>
            <p:nvPr/>
          </p:nvCxnSpPr>
          <p:spPr>
            <a:xfrm flipV="1">
              <a:off x="4507434" y="4862587"/>
              <a:ext cx="1584176" cy="931835"/>
            </a:xfrm>
            <a:prstGeom prst="straightConnector1">
              <a:avLst/>
            </a:prstGeom>
            <a:ln w="76200">
              <a:solidFill>
                <a:srgbClr val="00B0F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kstvak 7"/>
            <p:cNvSpPr txBox="1"/>
            <p:nvPr/>
          </p:nvSpPr>
          <p:spPr>
            <a:xfrm>
              <a:off x="6091610" y="4638024"/>
              <a:ext cx="45365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dirty="0">
                  <a:latin typeface="Arial" panose="020B0604020202020204" pitchFamily="34" charset="0"/>
                  <a:cs typeface="Arial" panose="020B0604020202020204" pitchFamily="34" charset="0"/>
                </a:rPr>
                <a:t>Extra uitgaven mogelijk</a:t>
              </a:r>
            </a:p>
          </p:txBody>
        </p:sp>
      </p:grpSp>
      <p:sp>
        <p:nvSpPr>
          <p:cNvPr id="31" name="Tekstvak 30"/>
          <p:cNvSpPr txBox="1"/>
          <p:nvPr/>
        </p:nvSpPr>
        <p:spPr>
          <a:xfrm>
            <a:off x="6523658" y="8318971"/>
            <a:ext cx="46085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Daling rentelasten van de staatsschuld</a:t>
            </a:r>
          </a:p>
        </p:txBody>
      </p:sp>
      <p:grpSp>
        <p:nvGrpSpPr>
          <p:cNvPr id="13" name="Groep 12"/>
          <p:cNvGrpSpPr/>
          <p:nvPr/>
        </p:nvGrpSpPr>
        <p:grpSpPr>
          <a:xfrm>
            <a:off x="4507434" y="5502034"/>
            <a:ext cx="7992888" cy="1741172"/>
            <a:chOff x="4507434" y="5502034"/>
            <a:chExt cx="7992888" cy="1741172"/>
          </a:xfrm>
        </p:grpSpPr>
        <p:cxnSp>
          <p:nvCxnSpPr>
            <p:cNvPr id="24" name="Rechte verbindingslijn met pijl 23"/>
            <p:cNvCxnSpPr>
              <a:stCxn id="19" idx="3"/>
            </p:cNvCxnSpPr>
            <p:nvPr/>
          </p:nvCxnSpPr>
          <p:spPr>
            <a:xfrm>
              <a:off x="4507434" y="5794422"/>
              <a:ext cx="1440160" cy="1156397"/>
            </a:xfrm>
            <a:prstGeom prst="straightConnector1">
              <a:avLst/>
            </a:prstGeom>
            <a:ln w="76200">
              <a:solidFill>
                <a:srgbClr val="00B0F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kstvak 27"/>
            <p:cNvSpPr txBox="1"/>
            <p:nvPr/>
          </p:nvSpPr>
          <p:spPr>
            <a:xfrm>
              <a:off x="6091610" y="6658431"/>
              <a:ext cx="64087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dirty="0">
                  <a:latin typeface="Arial" panose="020B0604020202020204" pitchFamily="34" charset="0"/>
                  <a:cs typeface="Arial" panose="020B0604020202020204" pitchFamily="34" charset="0"/>
                </a:rPr>
                <a:t>Extra aflossen op </a:t>
              </a:r>
              <a:r>
                <a:rPr lang="nl-NL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staatsschuld</a:t>
              </a:r>
            </a:p>
          </p:txBody>
        </p:sp>
        <p:sp>
          <p:nvSpPr>
            <p:cNvPr id="11" name="Tekstvak 10"/>
            <p:cNvSpPr txBox="1"/>
            <p:nvPr/>
          </p:nvSpPr>
          <p:spPr>
            <a:xfrm>
              <a:off x="5076640" y="5502034"/>
              <a:ext cx="11521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dirty="0"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</a:p>
          </p:txBody>
        </p:sp>
      </p:grpSp>
      <p:sp>
        <p:nvSpPr>
          <p:cNvPr id="15" name="Tijdelijke aanduiding voor tekst 3">
            <a:extLst>
              <a:ext uri="{FF2B5EF4-FFF2-40B4-BE49-F238E27FC236}">
                <a16:creationId xmlns:a16="http://schemas.microsoft.com/office/drawing/2014/main" id="{25655A7B-E964-4C28-8A1F-B074E39D2A2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868475" y="2761375"/>
            <a:ext cx="5714540" cy="2740660"/>
          </a:xfrm>
          <a:solidFill>
            <a:srgbClr val="76B728"/>
          </a:solidFill>
        </p:spPr>
        <p:txBody>
          <a:bodyPr lIns="381003" tIns="381003" rIns="381003" bIns="381003" anchor="ctr"/>
          <a:lstStyle/>
          <a:p>
            <a:pPr marL="0" indent="0" algn="l">
              <a:buNone/>
            </a:pPr>
            <a:r>
              <a:rPr lang="nl-NL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Begrotings-overschot</a:t>
            </a:r>
            <a:r>
              <a:rPr lang="nl-NL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lvl="0" indent="0" algn="l">
              <a:buNone/>
            </a:pPr>
            <a:r>
              <a:rPr lang="nl-NL" sz="3200" dirty="0"/>
              <a:t>De verwachte inkomsten van de overheid zijn groter dan de verwachte uitgaven.</a:t>
            </a:r>
          </a:p>
        </p:txBody>
      </p:sp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430E815F-77F0-4CB3-BFE2-8BEA060B4285}"/>
              </a:ext>
            </a:extLst>
          </p:cNvPr>
          <p:cNvCxnSpPr>
            <a:cxnSpLocks/>
          </p:cNvCxnSpPr>
          <p:nvPr/>
        </p:nvCxnSpPr>
        <p:spPr>
          <a:xfrm flipH="1">
            <a:off x="8035826" y="7243206"/>
            <a:ext cx="5482" cy="857227"/>
          </a:xfrm>
          <a:prstGeom prst="straightConnector1">
            <a:avLst/>
          </a:prstGeom>
          <a:ln w="76200">
            <a:solidFill>
              <a:srgbClr val="00B0F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77776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1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/>
          <a:lstStyle/>
          <a:p>
            <a:pPr lvl="0"/>
            <a:r>
              <a:rPr lang="nl-NL" dirty="0"/>
              <a:t>7.4	De overheid ruilt over de tijd</a:t>
            </a:r>
          </a:p>
        </p:txBody>
      </p:sp>
      <p:sp>
        <p:nvSpPr>
          <p:cNvPr id="19" name="Afgeronde rechthoek 18"/>
          <p:cNvSpPr/>
          <p:nvPr/>
        </p:nvSpPr>
        <p:spPr>
          <a:xfrm>
            <a:off x="1246610" y="5070073"/>
            <a:ext cx="3260824" cy="1448698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Begrotings-tekort</a:t>
            </a:r>
            <a:endParaRPr lang="nl-NL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ep 11"/>
          <p:cNvGrpSpPr/>
          <p:nvPr/>
        </p:nvGrpSpPr>
        <p:grpSpPr>
          <a:xfrm>
            <a:off x="4507434" y="3282703"/>
            <a:ext cx="6657290" cy="2511719"/>
            <a:chOff x="4507434" y="3282703"/>
            <a:chExt cx="6657290" cy="2511719"/>
          </a:xfrm>
        </p:grpSpPr>
        <p:cxnSp>
          <p:nvCxnSpPr>
            <p:cNvPr id="4" name="Rechte verbindingslijn met pijl 3"/>
            <p:cNvCxnSpPr>
              <a:stCxn id="19" idx="3"/>
            </p:cNvCxnSpPr>
            <p:nvPr/>
          </p:nvCxnSpPr>
          <p:spPr>
            <a:xfrm flipV="1">
              <a:off x="4507434" y="3821312"/>
              <a:ext cx="1983670" cy="1973110"/>
            </a:xfrm>
            <a:prstGeom prst="straightConnector1">
              <a:avLst/>
            </a:prstGeom>
            <a:ln w="76200">
              <a:solidFill>
                <a:srgbClr val="00B0F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kstvak 7"/>
            <p:cNvSpPr txBox="1"/>
            <p:nvPr/>
          </p:nvSpPr>
          <p:spPr>
            <a:xfrm>
              <a:off x="6628220" y="3282703"/>
              <a:ext cx="453650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dirty="0">
                  <a:latin typeface="Arial" panose="020B0604020202020204" pitchFamily="34" charset="0"/>
                  <a:cs typeface="Arial" panose="020B0604020202020204" pitchFamily="34" charset="0"/>
                </a:rPr>
                <a:t>Uitgaven beperken (bezuinigen)</a:t>
              </a:r>
            </a:p>
          </p:txBody>
        </p:sp>
      </p:grpSp>
      <p:grpSp>
        <p:nvGrpSpPr>
          <p:cNvPr id="13" name="Groep 12"/>
          <p:cNvGrpSpPr/>
          <p:nvPr/>
        </p:nvGrpSpPr>
        <p:grpSpPr>
          <a:xfrm>
            <a:off x="4507434" y="4691118"/>
            <a:ext cx="8643185" cy="1719164"/>
            <a:chOff x="4507434" y="4691118"/>
            <a:chExt cx="8643185" cy="1719164"/>
          </a:xfrm>
        </p:grpSpPr>
        <p:cxnSp>
          <p:nvCxnSpPr>
            <p:cNvPr id="24" name="Rechte verbindingslijn met pijl 23"/>
            <p:cNvCxnSpPr>
              <a:stCxn id="19" idx="3"/>
            </p:cNvCxnSpPr>
            <p:nvPr/>
          </p:nvCxnSpPr>
          <p:spPr>
            <a:xfrm>
              <a:off x="4507434" y="5794422"/>
              <a:ext cx="1933539" cy="0"/>
            </a:xfrm>
            <a:prstGeom prst="straightConnector1">
              <a:avLst/>
            </a:prstGeom>
            <a:ln w="76200">
              <a:solidFill>
                <a:srgbClr val="00B0F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kstvak 27"/>
            <p:cNvSpPr txBox="1"/>
            <p:nvPr/>
          </p:nvSpPr>
          <p:spPr>
            <a:xfrm>
              <a:off x="6741907" y="5333064"/>
              <a:ext cx="640871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dirty="0">
                  <a:latin typeface="Arial" panose="020B0604020202020204" pitchFamily="34" charset="0"/>
                  <a:cs typeface="Arial" panose="020B0604020202020204" pitchFamily="34" charset="0"/>
                </a:rPr>
                <a:t>Extra inkomsten zoeken</a:t>
              </a:r>
            </a:p>
            <a:p>
              <a:r>
                <a:rPr lang="nl-NL" sz="3200" dirty="0">
                  <a:latin typeface="Arial" panose="020B0604020202020204" pitchFamily="34" charset="0"/>
                  <a:cs typeface="Arial" panose="020B0604020202020204" pitchFamily="34" charset="0"/>
                </a:rPr>
                <a:t>(belasting verhogen)</a:t>
              </a:r>
            </a:p>
          </p:txBody>
        </p:sp>
        <p:sp>
          <p:nvSpPr>
            <p:cNvPr id="11" name="Tekstvak 10"/>
            <p:cNvSpPr txBox="1"/>
            <p:nvPr/>
          </p:nvSpPr>
          <p:spPr>
            <a:xfrm>
              <a:off x="6811690" y="4691118"/>
              <a:ext cx="11521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dirty="0"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</a:p>
          </p:txBody>
        </p:sp>
      </p:grpSp>
      <p:grpSp>
        <p:nvGrpSpPr>
          <p:cNvPr id="15" name="Groep 14"/>
          <p:cNvGrpSpPr/>
          <p:nvPr/>
        </p:nvGrpSpPr>
        <p:grpSpPr>
          <a:xfrm>
            <a:off x="4507434" y="5794422"/>
            <a:ext cx="8745011" cy="2415068"/>
            <a:chOff x="4507434" y="4099416"/>
            <a:chExt cx="8745011" cy="2415068"/>
          </a:xfrm>
        </p:grpSpPr>
        <p:cxnSp>
          <p:nvCxnSpPr>
            <p:cNvPr id="16" name="Rechte verbindingslijn met pijl 15"/>
            <p:cNvCxnSpPr>
              <a:stCxn id="19" idx="3"/>
              <a:endCxn id="17" idx="1"/>
            </p:cNvCxnSpPr>
            <p:nvPr/>
          </p:nvCxnSpPr>
          <p:spPr>
            <a:xfrm>
              <a:off x="4507434" y="4099416"/>
              <a:ext cx="2336299" cy="2122681"/>
            </a:xfrm>
            <a:prstGeom prst="straightConnector1">
              <a:avLst/>
            </a:prstGeom>
            <a:ln w="76200">
              <a:solidFill>
                <a:srgbClr val="00B0F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kstvak 16"/>
            <p:cNvSpPr txBox="1"/>
            <p:nvPr/>
          </p:nvSpPr>
          <p:spPr>
            <a:xfrm>
              <a:off x="6843733" y="5929709"/>
              <a:ext cx="64087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dirty="0">
                  <a:latin typeface="Arial" panose="020B0604020202020204" pitchFamily="34" charset="0"/>
                  <a:cs typeface="Arial" panose="020B0604020202020204" pitchFamily="34" charset="0"/>
                </a:rPr>
                <a:t>Stijging staatsschuld</a:t>
              </a:r>
            </a:p>
          </p:txBody>
        </p:sp>
        <p:sp>
          <p:nvSpPr>
            <p:cNvPr id="18" name="Tekstvak 17"/>
            <p:cNvSpPr txBox="1"/>
            <p:nvPr/>
          </p:nvSpPr>
          <p:spPr>
            <a:xfrm>
              <a:off x="6806199" y="4983018"/>
              <a:ext cx="11521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dirty="0"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</a:p>
          </p:txBody>
        </p:sp>
      </p:grpSp>
      <p:grpSp>
        <p:nvGrpSpPr>
          <p:cNvPr id="21" name="Groep 20"/>
          <p:cNvGrpSpPr/>
          <p:nvPr/>
        </p:nvGrpSpPr>
        <p:grpSpPr>
          <a:xfrm>
            <a:off x="6062334" y="8462987"/>
            <a:ext cx="7971510" cy="1663881"/>
            <a:chOff x="10673198" y="6042591"/>
            <a:chExt cx="11293615" cy="1663881"/>
          </a:xfrm>
        </p:grpSpPr>
        <p:cxnSp>
          <p:nvCxnSpPr>
            <p:cNvPr id="22" name="Rechte verbindingslijn met pijl 21"/>
            <p:cNvCxnSpPr/>
            <p:nvPr/>
          </p:nvCxnSpPr>
          <p:spPr>
            <a:xfrm>
              <a:off x="13775189" y="6042591"/>
              <a:ext cx="0" cy="1079106"/>
            </a:xfrm>
            <a:prstGeom prst="straightConnector1">
              <a:avLst/>
            </a:prstGeom>
            <a:ln w="76200">
              <a:solidFill>
                <a:srgbClr val="00B0F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kstvak 22"/>
            <p:cNvSpPr txBox="1"/>
            <p:nvPr/>
          </p:nvSpPr>
          <p:spPr>
            <a:xfrm>
              <a:off x="10673198" y="7121697"/>
              <a:ext cx="112936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dirty="0">
                  <a:latin typeface="Arial" panose="020B0604020202020204" pitchFamily="34" charset="0"/>
                  <a:cs typeface="Arial" panose="020B0604020202020204" pitchFamily="34" charset="0"/>
                </a:rPr>
                <a:t>Stijging rentelasten van de staatsschuld</a:t>
              </a:r>
            </a:p>
          </p:txBody>
        </p:sp>
      </p:grpSp>
      <p:sp>
        <p:nvSpPr>
          <p:cNvPr id="20" name="Tijdelijke aanduiding voor tekst 3">
            <a:extLst>
              <a:ext uri="{FF2B5EF4-FFF2-40B4-BE49-F238E27FC236}">
                <a16:creationId xmlns:a16="http://schemas.microsoft.com/office/drawing/2014/main" id="{94752024-7519-4ECF-BF94-4EF26D0E1C6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948594" y="3325134"/>
            <a:ext cx="4629851" cy="3352890"/>
          </a:xfrm>
          <a:solidFill>
            <a:srgbClr val="76B728"/>
          </a:solidFill>
        </p:spPr>
        <p:txBody>
          <a:bodyPr lIns="381003" tIns="381003" rIns="381003" bIns="381003" anchor="ctr"/>
          <a:lstStyle/>
          <a:p>
            <a:pPr marL="0" indent="0" algn="l">
              <a:buNone/>
            </a:pPr>
            <a:r>
              <a:rPr lang="nl-NL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Begrotingstekort:</a:t>
            </a:r>
          </a:p>
          <a:p>
            <a:pPr marL="0" lvl="0" indent="0" algn="l">
              <a:buNone/>
            </a:pPr>
            <a:r>
              <a:rPr lang="nl-NL" sz="3200" dirty="0"/>
              <a:t>De verwachte inkomsten van de overheid zijn lager dan de verwachte uitgaven.</a:t>
            </a:r>
          </a:p>
        </p:txBody>
      </p:sp>
    </p:spTree>
    <p:extLst>
      <p:ext uri="{BB962C8B-B14F-4D97-AF65-F5344CB8AC3E}">
        <p14:creationId xmlns:p14="http://schemas.microsoft.com/office/powerpoint/2010/main" val="8547731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l-NL" dirty="0"/>
              <a:t>Hoofdstuk 7 | Nu of later?</a:t>
            </a:r>
          </a:p>
        </p:txBody>
      </p:sp>
      <p:sp>
        <p:nvSpPr>
          <p:cNvPr id="3" name="Tijdelijke aanduiding voor tekst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nl-NL" dirty="0"/>
              <a:t>7.1	</a:t>
            </a:r>
            <a:r>
              <a:rPr lang="nl-NL" dirty="0">
                <a:hlinkClick r:id="rId2" action="ppaction://hlinksldjump"/>
              </a:rPr>
              <a:t>Welke financiële beslissingen neem je?</a:t>
            </a:r>
            <a:endParaRPr lang="nl-NL" dirty="0"/>
          </a:p>
          <a:p>
            <a:pPr marL="0" lvl="0" indent="0">
              <a:buNone/>
            </a:pPr>
            <a:r>
              <a:rPr lang="nl-NL" dirty="0"/>
              <a:t>7.2	</a:t>
            </a:r>
            <a:r>
              <a:rPr lang="nl-NL" dirty="0">
                <a:hlinkClick r:id="rId3" action="ppaction://hlinksldjump"/>
              </a:rPr>
              <a:t>Je leven lang naar school?</a:t>
            </a:r>
            <a:endParaRPr lang="nl-NL" dirty="0"/>
          </a:p>
          <a:p>
            <a:pPr marL="0" lvl="0" indent="0">
              <a:buNone/>
            </a:pPr>
            <a:r>
              <a:rPr lang="nl-NL" dirty="0"/>
              <a:t>7.3	</a:t>
            </a:r>
            <a:r>
              <a:rPr lang="nl-NL" dirty="0">
                <a:hlinkClick r:id="rId4" action="ppaction://hlinksldjump"/>
              </a:rPr>
              <a:t>Wat levert het op?</a:t>
            </a:r>
            <a:endParaRPr lang="nl-NL" dirty="0"/>
          </a:p>
          <a:p>
            <a:pPr marL="0" lvl="0" indent="0">
              <a:buNone/>
            </a:pPr>
            <a:r>
              <a:rPr lang="nl-NL" dirty="0"/>
              <a:t>7.4   </a:t>
            </a:r>
            <a:r>
              <a:rPr lang="nl-NL" dirty="0">
                <a:hlinkClick r:id="rId5" action="ppaction://hlinksldjump"/>
              </a:rPr>
              <a:t>De overheid ruilt over de tijd</a:t>
            </a:r>
            <a:endParaRPr lang="nl-NL" dirty="0"/>
          </a:p>
          <a:p>
            <a:pPr marL="0" lvl="0" indent="0">
              <a:buNone/>
            </a:pP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074" y="1221690"/>
            <a:ext cx="14868128" cy="1009711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 txBox="1">
            <a:spLocks noGrp="1"/>
          </p:cNvSpPr>
          <p:nvPr>
            <p:ph type="body" idx="4294967295"/>
          </p:nvPr>
        </p:nvSpPr>
        <p:spPr>
          <a:xfrm>
            <a:off x="1269223" y="2397239"/>
            <a:ext cx="14275329" cy="1781571"/>
          </a:xfrm>
        </p:spPr>
        <p:txBody>
          <a:bodyPr/>
          <a:lstStyle/>
          <a:p>
            <a:pPr marL="0" lvl="0" indent="0">
              <a:buNone/>
            </a:pPr>
            <a:r>
              <a:rPr lang="nl-NL" sz="3600" dirty="0">
                <a:solidFill>
                  <a:schemeClr val="tx1"/>
                </a:solidFill>
              </a:rPr>
              <a:t>In je leven doorloop je verschillende fases. </a:t>
            </a: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r>
              <a:rPr lang="nl-NL" sz="3600" dirty="0">
                <a:solidFill>
                  <a:schemeClr val="tx1"/>
                </a:solidFill>
              </a:rPr>
              <a:t>Samen vormen deze levensfases je </a:t>
            </a:r>
            <a:r>
              <a:rPr lang="nl-NL" sz="3600" b="1" dirty="0">
                <a:solidFill>
                  <a:schemeClr val="tx1"/>
                </a:solidFill>
              </a:rPr>
              <a:t>levensloop</a:t>
            </a:r>
            <a:r>
              <a:rPr lang="nl-NL" sz="3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" name="Tijdelijke aanduiding voor tekst 3"/>
          <p:cNvSpPr txBox="1">
            <a:spLocks noGrp="1"/>
          </p:cNvSpPr>
          <p:nvPr>
            <p:ph type="body" idx="4294967295"/>
          </p:nvPr>
        </p:nvSpPr>
        <p:spPr>
          <a:xfrm>
            <a:off x="14812255" y="2397239"/>
            <a:ext cx="4744851" cy="3185428"/>
          </a:xfrm>
          <a:solidFill>
            <a:srgbClr val="76B728"/>
          </a:solidFill>
        </p:spPr>
        <p:txBody>
          <a:bodyPr lIns="381003" tIns="381003" rIns="381003" bIns="381003" anchor="ctr"/>
          <a:lstStyle/>
          <a:p>
            <a:pPr marL="0" lvl="0" indent="0" algn="l">
              <a:buNone/>
            </a:pPr>
            <a:r>
              <a:rPr lang="nl-NL" sz="3200" b="1" dirty="0"/>
              <a:t>Levensloop:</a:t>
            </a:r>
            <a:r>
              <a:rPr lang="nl-NL" sz="3200" dirty="0"/>
              <a:t> </a:t>
            </a:r>
          </a:p>
          <a:p>
            <a:pPr marL="0" indent="0">
              <a:buNone/>
            </a:pPr>
            <a:r>
              <a:rPr lang="nl-NL" sz="3200" dirty="0"/>
              <a:t>Verloop van je leven. Tijdens je leven neem je verschillende financiële beslissingen.</a:t>
            </a:r>
            <a:endParaRPr lang="nl-NL" sz="2800" dirty="0"/>
          </a:p>
        </p:txBody>
      </p:sp>
      <p:sp>
        <p:nvSpPr>
          <p:cNvPr id="10" name="Titel 1"/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/>
          <a:lstStyle/>
          <a:p>
            <a:pPr lvl="0"/>
            <a:r>
              <a:rPr lang="nl-NL" dirty="0"/>
              <a:t>7.1	Welke financiële beslissingen neem je?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610" y="4178810"/>
            <a:ext cx="6191828" cy="573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780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/>
          <a:lstStyle/>
          <a:p>
            <a:pPr lvl="0"/>
            <a:r>
              <a:rPr lang="nl-NL" dirty="0"/>
              <a:t>7.1	Welke financiële beslissingen neem je?</a:t>
            </a:r>
          </a:p>
        </p:txBody>
      </p:sp>
      <p:sp>
        <p:nvSpPr>
          <p:cNvPr id="11" name="Tijdelijke aanduiding voor tekst 2"/>
          <p:cNvSpPr txBox="1">
            <a:spLocks noGrp="1"/>
          </p:cNvSpPr>
          <p:nvPr>
            <p:ph type="body" idx="4294967295"/>
          </p:nvPr>
        </p:nvSpPr>
        <p:spPr>
          <a:xfrm>
            <a:off x="1246610" y="3062387"/>
            <a:ext cx="14494072" cy="576064"/>
          </a:xfrm>
        </p:spPr>
        <p:txBody>
          <a:bodyPr/>
          <a:lstStyle/>
          <a:p>
            <a:pPr marL="0" lvl="0" indent="0">
              <a:buNone/>
            </a:pPr>
            <a:r>
              <a:rPr lang="nl-NL" sz="3600" b="1" dirty="0">
                <a:solidFill>
                  <a:schemeClr val="tx1"/>
                </a:solidFill>
              </a:rPr>
              <a:t>Ruilen over de tijd</a:t>
            </a: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</p:txBody>
      </p:sp>
      <p:sp>
        <p:nvSpPr>
          <p:cNvPr id="4" name="Tijdelijke aanduiding voor tekst 3"/>
          <p:cNvSpPr txBox="1">
            <a:spLocks noGrp="1"/>
          </p:cNvSpPr>
          <p:nvPr>
            <p:ph type="body" idx="4294967295"/>
          </p:nvPr>
        </p:nvSpPr>
        <p:spPr>
          <a:xfrm>
            <a:off x="14516546" y="3062387"/>
            <a:ext cx="5040560" cy="2952328"/>
          </a:xfrm>
          <a:solidFill>
            <a:srgbClr val="76B728"/>
          </a:solidFill>
        </p:spPr>
        <p:txBody>
          <a:bodyPr lIns="381003" tIns="381003" rIns="381003" bIns="381003" anchor="ctr"/>
          <a:lstStyle/>
          <a:p>
            <a:pPr marL="0" lvl="0" indent="0" algn="l">
              <a:buNone/>
            </a:pPr>
            <a:r>
              <a:rPr lang="nl-NL" sz="3200" b="1" dirty="0"/>
              <a:t>Ruilen over de tijd:</a:t>
            </a:r>
            <a:r>
              <a:rPr lang="nl-NL" sz="3200" dirty="0"/>
              <a:t> </a:t>
            </a:r>
          </a:p>
          <a:p>
            <a:pPr marL="0" indent="0">
              <a:buNone/>
            </a:pPr>
            <a:r>
              <a:rPr lang="nl-NL" sz="3200" dirty="0"/>
              <a:t>Hiervan is bijvoorbeeld sprake als iemand zijn</a:t>
            </a:r>
          </a:p>
          <a:p>
            <a:pPr marL="0" indent="0">
              <a:buNone/>
            </a:pPr>
            <a:r>
              <a:rPr lang="nl-NL" sz="3200" dirty="0"/>
              <a:t>consumptie betaalt met geleend geld.</a:t>
            </a:r>
            <a:endParaRPr lang="nl-NL" sz="2800" dirty="0"/>
          </a:p>
        </p:txBody>
      </p:sp>
      <p:sp>
        <p:nvSpPr>
          <p:cNvPr id="5" name="Tijdelijke aanduiding voor tekst 2"/>
          <p:cNvSpPr txBox="1">
            <a:spLocks noGrp="1"/>
          </p:cNvSpPr>
          <p:nvPr>
            <p:ph type="body" idx="4294967295"/>
          </p:nvPr>
        </p:nvSpPr>
        <p:spPr>
          <a:xfrm>
            <a:off x="1274587" y="4621745"/>
            <a:ext cx="14494072" cy="576064"/>
          </a:xfrm>
        </p:spPr>
        <p:txBody>
          <a:bodyPr/>
          <a:lstStyle/>
          <a:p>
            <a:pPr marL="0" lvl="0" indent="0">
              <a:buNone/>
            </a:pPr>
            <a:endParaRPr lang="nl-NL" sz="3600" b="1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</p:txBody>
      </p:sp>
      <p:sp>
        <p:nvSpPr>
          <p:cNvPr id="6" name="Tijdelijke aanduiding voor tekst 2"/>
          <p:cNvSpPr txBox="1">
            <a:spLocks noGrp="1"/>
          </p:cNvSpPr>
          <p:nvPr>
            <p:ph type="body" idx="4294967295"/>
          </p:nvPr>
        </p:nvSpPr>
        <p:spPr>
          <a:xfrm>
            <a:off x="1246610" y="4360683"/>
            <a:ext cx="14494072" cy="1887131"/>
          </a:xfrm>
        </p:spPr>
        <p:txBody>
          <a:bodyPr/>
          <a:lstStyle/>
          <a:p>
            <a:pPr marL="0" lvl="0" indent="0">
              <a:buNone/>
            </a:pPr>
            <a:r>
              <a:rPr lang="nl-NL" sz="3600" dirty="0">
                <a:solidFill>
                  <a:schemeClr val="tx1"/>
                </a:solidFill>
              </a:rPr>
              <a:t>Sparen: 		je stelt je consumptie uit</a:t>
            </a: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r>
              <a:rPr lang="nl-NL" sz="3600" dirty="0">
                <a:solidFill>
                  <a:schemeClr val="tx1"/>
                </a:solidFill>
              </a:rPr>
              <a:t>Lenen:		je vervroegt je consumptie</a:t>
            </a: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</p:txBody>
      </p:sp>
      <p:grpSp>
        <p:nvGrpSpPr>
          <p:cNvPr id="9" name="Groep 8"/>
          <p:cNvGrpSpPr/>
          <p:nvPr/>
        </p:nvGrpSpPr>
        <p:grpSpPr>
          <a:xfrm>
            <a:off x="5371530" y="6247814"/>
            <a:ext cx="7920880" cy="1924248"/>
            <a:chOff x="5371530" y="6247814"/>
            <a:chExt cx="7920880" cy="1924248"/>
          </a:xfrm>
        </p:grpSpPr>
        <p:sp>
          <p:nvSpPr>
            <p:cNvPr id="7" name="Gebogen pijl-omhoog 6"/>
            <p:cNvSpPr/>
            <p:nvPr/>
          </p:nvSpPr>
          <p:spPr>
            <a:xfrm rot="5400000">
              <a:off x="5227514" y="6391830"/>
              <a:ext cx="1080120" cy="792088"/>
            </a:xfrm>
            <a:prstGeom prst="bentUp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kstvak 7"/>
            <p:cNvSpPr txBox="1"/>
            <p:nvPr/>
          </p:nvSpPr>
          <p:spPr>
            <a:xfrm>
              <a:off x="6451650" y="6971733"/>
              <a:ext cx="68407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 prijs die je hiervoor betaalt (de prijs van de tijd) </a:t>
              </a:r>
              <a:r>
                <a:rPr kumimoji="0" lang="nl-NL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is </a:t>
              </a: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rente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82939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 txBox="1">
            <a:spLocks noGrp="1"/>
          </p:cNvSpPr>
          <p:nvPr>
            <p:ph type="body" idx="4294967295"/>
          </p:nvPr>
        </p:nvSpPr>
        <p:spPr>
          <a:xfrm>
            <a:off x="1219731" y="3923902"/>
            <a:ext cx="12251413" cy="1888712"/>
          </a:xfrm>
        </p:spPr>
        <p:txBody>
          <a:bodyPr/>
          <a:lstStyle/>
          <a:p>
            <a:pPr marL="742950" lvl="0" indent="-742950">
              <a:buFont typeface="+mj-lt"/>
              <a:buAutoNum type="arabicPeriod"/>
            </a:pPr>
            <a:r>
              <a:rPr lang="nl-NL" sz="3600" dirty="0">
                <a:solidFill>
                  <a:schemeClr val="tx1"/>
                </a:solidFill>
              </a:rPr>
              <a:t>Per levensfase kun je </a:t>
            </a:r>
            <a:r>
              <a:rPr lang="nl-NL" sz="3600" dirty="0" smtClean="0">
                <a:solidFill>
                  <a:schemeClr val="tx1"/>
                </a:solidFill>
              </a:rPr>
              <a:t>bekijken </a:t>
            </a:r>
            <a:r>
              <a:rPr lang="nl-NL" sz="3600" dirty="0">
                <a:solidFill>
                  <a:schemeClr val="tx1"/>
                </a:solidFill>
              </a:rPr>
              <a:t>wat er in die periode financieel gezien is gebeurd. </a:t>
            </a: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</p:txBody>
      </p:sp>
      <p:sp>
        <p:nvSpPr>
          <p:cNvPr id="6" name="Tijdelijke aanduiding voor tekst 3"/>
          <p:cNvSpPr txBox="1">
            <a:spLocks noGrp="1"/>
          </p:cNvSpPr>
          <p:nvPr>
            <p:ph type="body" idx="4294967295"/>
          </p:nvPr>
        </p:nvSpPr>
        <p:spPr>
          <a:xfrm>
            <a:off x="14372530" y="2895588"/>
            <a:ext cx="5097449" cy="3263143"/>
          </a:xfrm>
          <a:solidFill>
            <a:srgbClr val="76B728"/>
          </a:solidFill>
        </p:spPr>
        <p:txBody>
          <a:bodyPr lIns="381003" tIns="381003" rIns="381003" bIns="381003" anchor="ctr"/>
          <a:lstStyle/>
          <a:p>
            <a:pPr marL="0" lvl="0" indent="0" algn="l">
              <a:buNone/>
            </a:pPr>
            <a:r>
              <a:rPr lang="nl-NL" sz="3200" b="1" dirty="0"/>
              <a:t>Stroomgrootheid:</a:t>
            </a:r>
            <a:r>
              <a:rPr lang="nl-NL" sz="3200" dirty="0"/>
              <a:t> </a:t>
            </a:r>
          </a:p>
          <a:p>
            <a:pPr marL="0" indent="0">
              <a:buNone/>
            </a:pPr>
            <a:r>
              <a:rPr lang="nl-NL" sz="3200" dirty="0"/>
              <a:t>Grootheid die per tijdseenheid wordt gemeten. </a:t>
            </a:r>
          </a:p>
          <a:p>
            <a:pPr marL="0" indent="0">
              <a:buNone/>
            </a:pPr>
            <a:r>
              <a:rPr lang="nl-NL" sz="3200" dirty="0"/>
              <a:t>Voorbeelden zijn inkomsten en uitgaven.</a:t>
            </a:r>
          </a:p>
        </p:txBody>
      </p:sp>
      <p:sp>
        <p:nvSpPr>
          <p:cNvPr id="10" name="Titel 1"/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/>
          <a:lstStyle/>
          <a:p>
            <a:pPr lvl="0"/>
            <a:r>
              <a:rPr lang="nl-NL" dirty="0"/>
              <a:t>7.1	Welke financiële beslissingen neem je?</a:t>
            </a:r>
          </a:p>
        </p:txBody>
      </p:sp>
      <p:grpSp>
        <p:nvGrpSpPr>
          <p:cNvPr id="9" name="Groep 8"/>
          <p:cNvGrpSpPr/>
          <p:nvPr/>
        </p:nvGrpSpPr>
        <p:grpSpPr>
          <a:xfrm>
            <a:off x="9221281" y="3859669"/>
            <a:ext cx="4647193" cy="2616025"/>
            <a:chOff x="9365298" y="2895588"/>
            <a:chExt cx="4647193" cy="2616025"/>
          </a:xfrm>
        </p:grpSpPr>
        <p:sp>
          <p:nvSpPr>
            <p:cNvPr id="4" name="Ovaal 3"/>
            <p:cNvSpPr/>
            <p:nvPr/>
          </p:nvSpPr>
          <p:spPr>
            <a:xfrm>
              <a:off x="10844139" y="2895588"/>
              <a:ext cx="1944215" cy="778020"/>
            </a:xfrm>
            <a:prstGeom prst="ellipse">
              <a:avLst/>
            </a:pr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" name="Rechte verbindingslijn met pijl 6"/>
            <p:cNvCxnSpPr>
              <a:stCxn id="4" idx="4"/>
            </p:cNvCxnSpPr>
            <p:nvPr/>
          </p:nvCxnSpPr>
          <p:spPr>
            <a:xfrm flipH="1">
              <a:off x="11370669" y="3673608"/>
              <a:ext cx="445578" cy="1272902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kstvak 12"/>
            <p:cNvSpPr txBox="1"/>
            <p:nvPr/>
          </p:nvSpPr>
          <p:spPr>
            <a:xfrm>
              <a:off x="9365298" y="4865282"/>
              <a:ext cx="46471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Stroomgrootheid</a:t>
              </a:r>
            </a:p>
          </p:txBody>
        </p:sp>
      </p:grpSp>
      <p:sp>
        <p:nvSpPr>
          <p:cNvPr id="14" name="Rechthoek 13"/>
          <p:cNvSpPr/>
          <p:nvPr/>
        </p:nvSpPr>
        <p:spPr>
          <a:xfrm>
            <a:off x="1219732" y="2602133"/>
            <a:ext cx="129367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 kunt op twee manieren naar je financiële situatie kijken:</a:t>
            </a:r>
          </a:p>
        </p:txBody>
      </p:sp>
      <p:sp>
        <p:nvSpPr>
          <p:cNvPr id="18" name="Tijdelijke aanduiding voor tekst 3"/>
          <p:cNvSpPr txBox="1">
            <a:spLocks noGrp="1"/>
          </p:cNvSpPr>
          <p:nvPr>
            <p:ph type="body" idx="4294967295"/>
          </p:nvPr>
        </p:nvSpPr>
        <p:spPr>
          <a:xfrm>
            <a:off x="14372530" y="6433575"/>
            <a:ext cx="5097450" cy="3286704"/>
          </a:xfrm>
          <a:solidFill>
            <a:srgbClr val="76B728"/>
          </a:solidFill>
        </p:spPr>
        <p:txBody>
          <a:bodyPr lIns="381003" tIns="381003" rIns="381003" bIns="381003" anchor="ctr"/>
          <a:lstStyle/>
          <a:p>
            <a:pPr marL="0" lvl="0" indent="0" algn="l">
              <a:buNone/>
            </a:pPr>
            <a:r>
              <a:rPr lang="nl-NL" sz="3200" b="1" dirty="0"/>
              <a:t>Voorraadgrootheid:</a:t>
            </a:r>
            <a:endParaRPr lang="nl-NL" sz="3200" dirty="0"/>
          </a:p>
          <a:p>
            <a:pPr marL="0" indent="0">
              <a:buNone/>
            </a:pPr>
            <a:r>
              <a:rPr lang="nl-NL" sz="3200" dirty="0"/>
              <a:t>Grootheid die op een bepaald tijdsstip wordt</a:t>
            </a:r>
          </a:p>
          <a:p>
            <a:pPr marL="0" indent="0">
              <a:buNone/>
            </a:pPr>
            <a:r>
              <a:rPr lang="nl-NL" sz="3200" dirty="0"/>
              <a:t>gemeten. Voorbeelden zijn bezittingen en schulden.</a:t>
            </a:r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7BDAEA69-BE9B-480D-AC5D-A38E6F3C802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1" y="7232284"/>
            <a:ext cx="12117808" cy="1888712"/>
          </a:xfrm>
        </p:spPr>
        <p:txBody>
          <a:bodyPr/>
          <a:lstStyle/>
          <a:p>
            <a:pPr marL="742950" indent="-742950">
              <a:buFont typeface="+mj-lt"/>
              <a:buAutoNum type="arabicPeriod" startAt="2"/>
            </a:pPr>
            <a:r>
              <a:rPr lang="nl-NL" sz="3600" dirty="0">
                <a:solidFill>
                  <a:schemeClr val="tx1"/>
                </a:solidFill>
              </a:rPr>
              <a:t>Je kunt ook bekijken wat er op een bepaald moment financieel gezien is gebeurd. </a:t>
            </a: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D29F60A7-DF17-474A-95D4-E4C626B45B71}"/>
              </a:ext>
            </a:extLst>
          </p:cNvPr>
          <p:cNvGrpSpPr/>
          <p:nvPr/>
        </p:nvGrpSpPr>
        <p:grpSpPr>
          <a:xfrm>
            <a:off x="9836026" y="7139099"/>
            <a:ext cx="4647193" cy="2548813"/>
            <a:chOff x="9761341" y="3156621"/>
            <a:chExt cx="4647193" cy="2548813"/>
          </a:xfrm>
        </p:grpSpPr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900B273A-0224-43F5-9D69-7AD76AA3E264}"/>
                </a:ext>
              </a:extLst>
            </p:cNvPr>
            <p:cNvSpPr/>
            <p:nvPr/>
          </p:nvSpPr>
          <p:spPr>
            <a:xfrm>
              <a:off x="10700122" y="3156621"/>
              <a:ext cx="1944215" cy="778020"/>
            </a:xfrm>
            <a:prstGeom prst="ellipse">
              <a:avLst/>
            </a:pr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6" name="Rechte verbindingslijn met pijl 15">
              <a:extLst>
                <a:ext uri="{FF2B5EF4-FFF2-40B4-BE49-F238E27FC236}">
                  <a16:creationId xmlns:a16="http://schemas.microsoft.com/office/drawing/2014/main" id="{0D430E08-1FCB-46D5-8F49-00F4AEFF7F90}"/>
                </a:ext>
              </a:extLst>
            </p:cNvPr>
            <p:cNvCxnSpPr>
              <a:stCxn id="15" idx="4"/>
            </p:cNvCxnSpPr>
            <p:nvPr/>
          </p:nvCxnSpPr>
          <p:spPr>
            <a:xfrm flipH="1">
              <a:off x="11226652" y="3934641"/>
              <a:ext cx="445578" cy="1272902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11E963A7-1CF9-4786-9931-2CB9A056C5EF}"/>
                </a:ext>
              </a:extLst>
            </p:cNvPr>
            <p:cNvSpPr txBox="1"/>
            <p:nvPr/>
          </p:nvSpPr>
          <p:spPr>
            <a:xfrm>
              <a:off x="9761341" y="5059103"/>
              <a:ext cx="46471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Voorraad</a:t>
              </a: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grootheid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44466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18" grpId="0" animBg="1"/>
      <p:bldP spid="1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/>
          <a:lstStyle/>
          <a:p>
            <a:pPr lvl="0"/>
            <a:r>
              <a:rPr lang="nl-NL" dirty="0"/>
              <a:t>7.2	 Je leven lang naar school?</a:t>
            </a:r>
          </a:p>
        </p:txBody>
      </p:sp>
      <p:sp>
        <p:nvSpPr>
          <p:cNvPr id="11" name="Tijdelijke aanduiding voor tekst 2"/>
          <p:cNvSpPr txBox="1">
            <a:spLocks noGrp="1"/>
          </p:cNvSpPr>
          <p:nvPr>
            <p:ph type="body" idx="4294967295"/>
          </p:nvPr>
        </p:nvSpPr>
        <p:spPr>
          <a:xfrm>
            <a:off x="1246610" y="3062387"/>
            <a:ext cx="14494072" cy="576064"/>
          </a:xfrm>
        </p:spPr>
        <p:txBody>
          <a:bodyPr/>
          <a:lstStyle/>
          <a:p>
            <a:pPr marL="0" lvl="0" indent="0">
              <a:buNone/>
            </a:pPr>
            <a:r>
              <a:rPr lang="nl-NL" sz="3600" dirty="0">
                <a:solidFill>
                  <a:schemeClr val="tx1"/>
                </a:solidFill>
              </a:rPr>
              <a:t>De Leerplichtwet verplicht iedereen </a:t>
            </a:r>
            <a:r>
              <a:rPr lang="nl-NL" sz="3600" dirty="0">
                <a:solidFill>
                  <a:schemeClr val="tx1"/>
                </a:solidFill>
              </a:rPr>
              <a:t>n</a:t>
            </a:r>
            <a:r>
              <a:rPr lang="nl-NL" sz="3600" dirty="0" smtClean="0">
                <a:solidFill>
                  <a:schemeClr val="tx1"/>
                </a:solidFill>
              </a:rPr>
              <a:t>a </a:t>
            </a:r>
            <a:r>
              <a:rPr lang="nl-NL" sz="3600" dirty="0">
                <a:solidFill>
                  <a:schemeClr val="tx1"/>
                </a:solidFill>
              </a:rPr>
              <a:t>een bepaalde leeftijd naar school te gaan. </a:t>
            </a: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</p:txBody>
      </p:sp>
      <p:sp>
        <p:nvSpPr>
          <p:cNvPr id="4" name="Tijdelijke aanduiding voor tekst 3"/>
          <p:cNvSpPr txBox="1">
            <a:spLocks noGrp="1"/>
          </p:cNvSpPr>
          <p:nvPr>
            <p:ph type="body" idx="4294967295"/>
          </p:nvPr>
        </p:nvSpPr>
        <p:spPr>
          <a:xfrm>
            <a:off x="14516546" y="3062387"/>
            <a:ext cx="5040560" cy="2135422"/>
          </a:xfrm>
          <a:solidFill>
            <a:srgbClr val="76B728"/>
          </a:solidFill>
        </p:spPr>
        <p:txBody>
          <a:bodyPr lIns="381003" tIns="381003" rIns="381003" bIns="381003" anchor="ctr"/>
          <a:lstStyle/>
          <a:p>
            <a:pPr marL="0" lvl="0" indent="0" algn="l">
              <a:buNone/>
            </a:pPr>
            <a:r>
              <a:rPr lang="nl-NL" sz="3200" b="1" dirty="0"/>
              <a:t>Scholing:</a:t>
            </a:r>
          </a:p>
          <a:p>
            <a:pPr marL="0" lvl="0" indent="0" algn="l">
              <a:buNone/>
            </a:pPr>
            <a:r>
              <a:rPr lang="nl-NL" sz="3200" dirty="0"/>
              <a:t>Het volgen van een opleiding, cursus of training. </a:t>
            </a:r>
          </a:p>
        </p:txBody>
      </p:sp>
      <p:sp>
        <p:nvSpPr>
          <p:cNvPr id="5" name="Tijdelijke aanduiding voor tekst 2"/>
          <p:cNvSpPr txBox="1">
            <a:spLocks noGrp="1"/>
          </p:cNvSpPr>
          <p:nvPr>
            <p:ph type="body" idx="4294967295"/>
          </p:nvPr>
        </p:nvSpPr>
        <p:spPr>
          <a:xfrm>
            <a:off x="1274587" y="4621745"/>
            <a:ext cx="14494072" cy="576064"/>
          </a:xfrm>
        </p:spPr>
        <p:txBody>
          <a:bodyPr/>
          <a:lstStyle/>
          <a:p>
            <a:pPr marL="0" lvl="0" indent="0">
              <a:buNone/>
            </a:pPr>
            <a:endParaRPr lang="nl-NL" sz="3600" b="1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</p:txBody>
      </p:sp>
      <p:sp>
        <p:nvSpPr>
          <p:cNvPr id="6" name="Tijdelijke aanduiding voor tekst 2"/>
          <p:cNvSpPr txBox="1">
            <a:spLocks noGrp="1"/>
          </p:cNvSpPr>
          <p:nvPr>
            <p:ph type="body" idx="4294967295"/>
          </p:nvPr>
        </p:nvSpPr>
        <p:spPr>
          <a:xfrm>
            <a:off x="1246610" y="4360684"/>
            <a:ext cx="14494072" cy="837126"/>
          </a:xfrm>
        </p:spPr>
        <p:txBody>
          <a:bodyPr/>
          <a:lstStyle/>
          <a:p>
            <a:pPr marL="0" lvl="0" indent="0">
              <a:buNone/>
            </a:pPr>
            <a:r>
              <a:rPr lang="nl-NL" sz="3600" dirty="0">
                <a:solidFill>
                  <a:schemeClr val="tx1"/>
                </a:solidFill>
              </a:rPr>
              <a:t>Motieven </a:t>
            </a:r>
            <a:r>
              <a:rPr lang="nl-NL" sz="3600" dirty="0" smtClean="0">
                <a:solidFill>
                  <a:schemeClr val="tx1"/>
                </a:solidFill>
              </a:rPr>
              <a:t>voor verdere </a:t>
            </a:r>
            <a:r>
              <a:rPr lang="nl-NL" sz="3600" b="1" dirty="0">
                <a:solidFill>
                  <a:schemeClr val="tx1"/>
                </a:solidFill>
              </a:rPr>
              <a:t>scholing </a:t>
            </a:r>
            <a:r>
              <a:rPr lang="nl-NL" sz="3600" dirty="0">
                <a:solidFill>
                  <a:schemeClr val="tx1"/>
                </a:solidFill>
              </a:rPr>
              <a:t>kunnen zijn:</a:t>
            </a: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</p:txBody>
      </p:sp>
      <p:grpSp>
        <p:nvGrpSpPr>
          <p:cNvPr id="9" name="Groep 8"/>
          <p:cNvGrpSpPr/>
          <p:nvPr/>
        </p:nvGrpSpPr>
        <p:grpSpPr>
          <a:xfrm>
            <a:off x="2418428" y="6556489"/>
            <a:ext cx="7644818" cy="1248240"/>
            <a:chOff x="5371530" y="6247814"/>
            <a:chExt cx="7644818" cy="1248240"/>
          </a:xfrm>
        </p:grpSpPr>
        <p:sp>
          <p:nvSpPr>
            <p:cNvPr id="7" name="Gebogen pijl-omhoog 6"/>
            <p:cNvSpPr/>
            <p:nvPr/>
          </p:nvSpPr>
          <p:spPr>
            <a:xfrm rot="5400000">
              <a:off x="5227514" y="6391830"/>
              <a:ext cx="1080120" cy="792088"/>
            </a:xfrm>
            <a:prstGeom prst="bentUp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kstvak 7"/>
            <p:cNvSpPr txBox="1"/>
            <p:nvPr/>
          </p:nvSpPr>
          <p:spPr>
            <a:xfrm>
              <a:off x="6175588" y="6849723"/>
              <a:ext cx="68407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nl-NL" sz="360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Toename </a:t>
              </a: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verdiencapaciteit</a:t>
              </a:r>
            </a:p>
          </p:txBody>
        </p:sp>
      </p:grpSp>
      <p:sp>
        <p:nvSpPr>
          <p:cNvPr id="12" name="Tijdelijke aanduiding voor tekst 3">
            <a:extLst>
              <a:ext uri="{FF2B5EF4-FFF2-40B4-BE49-F238E27FC236}">
                <a16:creationId xmlns:a16="http://schemas.microsoft.com/office/drawing/2014/main" id="{30228BDA-0C45-4E52-912A-73998808FE6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516546" y="7978096"/>
            <a:ext cx="5040560" cy="2232248"/>
          </a:xfrm>
          <a:solidFill>
            <a:srgbClr val="76B728"/>
          </a:solidFill>
        </p:spPr>
        <p:txBody>
          <a:bodyPr lIns="381003" tIns="381003" rIns="381003" bIns="381003" anchor="ctr"/>
          <a:lstStyle/>
          <a:p>
            <a:pPr marL="0" lvl="0" indent="0" algn="l">
              <a:buNone/>
            </a:pPr>
            <a:r>
              <a:rPr lang="nl-NL" sz="3200" b="1" dirty="0"/>
              <a:t>Verdiencapaciteit:</a:t>
            </a:r>
            <a:r>
              <a:rPr lang="nl-NL" sz="3200" dirty="0"/>
              <a:t> </a:t>
            </a:r>
          </a:p>
          <a:p>
            <a:pPr marL="0" indent="0" algn="l">
              <a:buNone/>
            </a:pPr>
            <a:r>
              <a:rPr lang="nl-NL" sz="3200" dirty="0"/>
              <a:t>De mate waarin je in staat bent om inkomen te verdienen.</a:t>
            </a:r>
          </a:p>
        </p:txBody>
      </p:sp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id="{25059888-C24A-4C47-A8FE-D7610387309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519688" y="5483011"/>
            <a:ext cx="5040560" cy="2209883"/>
          </a:xfrm>
          <a:solidFill>
            <a:srgbClr val="76B728"/>
          </a:solidFill>
        </p:spPr>
        <p:txBody>
          <a:bodyPr lIns="381003" tIns="381003" rIns="381003" bIns="381003" anchor="ctr"/>
          <a:lstStyle/>
          <a:p>
            <a:pPr marL="0" indent="0" algn="l">
              <a:buNone/>
            </a:pPr>
            <a:r>
              <a:rPr lang="nl-NL" sz="3200" b="1" dirty="0"/>
              <a:t>Human </a:t>
            </a:r>
            <a:r>
              <a:rPr lang="nl-NL" sz="3200" b="1" dirty="0" err="1"/>
              <a:t>capital</a:t>
            </a:r>
            <a:r>
              <a:rPr lang="nl-NL" sz="3200" b="1" dirty="0"/>
              <a:t>:</a:t>
            </a:r>
            <a:r>
              <a:rPr lang="nl-NL" sz="3200" dirty="0"/>
              <a:t> </a:t>
            </a:r>
          </a:p>
          <a:p>
            <a:pPr marL="0" indent="0">
              <a:buNone/>
            </a:pPr>
            <a:r>
              <a:rPr lang="nl-NL" sz="3200" dirty="0"/>
              <a:t>De mate waarin kennis en vaardigheden bij iemand aanwezig zijn.</a:t>
            </a:r>
          </a:p>
        </p:txBody>
      </p:sp>
      <p:sp>
        <p:nvSpPr>
          <p:cNvPr id="14" name="Tijdelijke aanduiding voor tekst 2">
            <a:extLst>
              <a:ext uri="{FF2B5EF4-FFF2-40B4-BE49-F238E27FC236}">
                <a16:creationId xmlns:a16="http://schemas.microsoft.com/office/drawing/2014/main" id="{E3005E6D-6CF7-4212-BCC5-CD9BB9BD146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97537" y="5262006"/>
            <a:ext cx="14494072" cy="837126"/>
          </a:xfrm>
        </p:spPr>
        <p:txBody>
          <a:bodyPr/>
          <a:lstStyle/>
          <a:p>
            <a:pPr algn="l">
              <a:buClrTx/>
              <a:buSzTx/>
              <a:defRPr/>
            </a:pPr>
            <a:r>
              <a:rPr lang="nl-NL" sz="36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Interesse</a:t>
            </a:r>
          </a:p>
          <a:p>
            <a:pPr algn="l">
              <a:buClrTx/>
              <a:buSzTx/>
              <a:defRPr/>
            </a:pPr>
            <a:r>
              <a:rPr lang="nl-NL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Geld </a:t>
            </a:r>
            <a:r>
              <a:rPr lang="nl-NL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verdienen</a:t>
            </a:r>
            <a:endParaRPr lang="nl-NL" sz="3600" dirty="0">
              <a:solidFill>
                <a:schemeClr val="tx1"/>
              </a:solidFill>
            </a:endParaRPr>
          </a:p>
        </p:txBody>
      </p:sp>
      <p:grpSp>
        <p:nvGrpSpPr>
          <p:cNvPr id="15" name="Groep 14">
            <a:extLst>
              <a:ext uri="{FF2B5EF4-FFF2-40B4-BE49-F238E27FC236}">
                <a16:creationId xmlns:a16="http://schemas.microsoft.com/office/drawing/2014/main" id="{A2C97D81-97B9-4B74-8268-E2545FE56A7C}"/>
              </a:ext>
            </a:extLst>
          </p:cNvPr>
          <p:cNvGrpSpPr/>
          <p:nvPr/>
        </p:nvGrpSpPr>
        <p:grpSpPr>
          <a:xfrm>
            <a:off x="5296380" y="4961215"/>
            <a:ext cx="9508198" cy="1184083"/>
            <a:chOff x="4817132" y="6213585"/>
            <a:chExt cx="8428078" cy="1184083"/>
          </a:xfrm>
        </p:grpSpPr>
        <p:sp>
          <p:nvSpPr>
            <p:cNvPr id="16" name="Gebogen pijl-omhoog 6">
              <a:extLst>
                <a:ext uri="{FF2B5EF4-FFF2-40B4-BE49-F238E27FC236}">
                  <a16:creationId xmlns:a16="http://schemas.microsoft.com/office/drawing/2014/main" id="{1855052F-5360-419E-B48A-429A9C6572F9}"/>
                </a:ext>
              </a:extLst>
            </p:cNvPr>
            <p:cNvSpPr/>
            <p:nvPr/>
          </p:nvSpPr>
          <p:spPr>
            <a:xfrm rot="5400000">
              <a:off x="4673116" y="6357601"/>
              <a:ext cx="1080120" cy="792088"/>
            </a:xfrm>
            <a:prstGeom prst="bentUp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83FA3A08-025C-4982-ACBA-0543B06A3511}"/>
                </a:ext>
              </a:extLst>
            </p:cNvPr>
            <p:cNvSpPr txBox="1"/>
            <p:nvPr/>
          </p:nvSpPr>
          <p:spPr>
            <a:xfrm>
              <a:off x="5756378" y="6751337"/>
              <a:ext cx="74888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Investering </a:t>
              </a:r>
              <a:r>
                <a:rPr kumimoji="0" lang="nl-NL" sz="360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 </a:t>
              </a:r>
              <a:r>
                <a:rPr kumimoji="0" lang="nl-NL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je eigen </a:t>
              </a: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human </a:t>
              </a:r>
              <a:r>
                <a:rPr kumimoji="0" lang="nl-NL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capital</a:t>
              </a:r>
              <a:endPara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16937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build="p"/>
      <p:bldP spid="12" grpId="0" animBg="1"/>
      <p:bldP spid="13" grpId="0" animBg="1"/>
      <p:bldP spid="1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/>
          <a:lstStyle/>
          <a:p>
            <a:pPr lvl="0"/>
            <a:r>
              <a:rPr lang="nl-NL" dirty="0"/>
              <a:t>7.2	 Je leven lang naar school?</a:t>
            </a:r>
          </a:p>
        </p:txBody>
      </p:sp>
      <p:sp>
        <p:nvSpPr>
          <p:cNvPr id="11" name="Tijdelijke aanduiding voor tekst 2"/>
          <p:cNvSpPr txBox="1">
            <a:spLocks noGrp="1"/>
          </p:cNvSpPr>
          <p:nvPr>
            <p:ph type="body" idx="4294967295"/>
          </p:nvPr>
        </p:nvSpPr>
        <p:spPr>
          <a:xfrm>
            <a:off x="1246610" y="3062387"/>
            <a:ext cx="5925120" cy="576064"/>
          </a:xfrm>
        </p:spPr>
        <p:txBody>
          <a:bodyPr/>
          <a:lstStyle/>
          <a:p>
            <a:pPr marL="0" lvl="0" indent="0">
              <a:buNone/>
            </a:pPr>
            <a:r>
              <a:rPr lang="nl-NL" sz="3600" dirty="0">
                <a:solidFill>
                  <a:schemeClr val="tx1"/>
                </a:solidFill>
              </a:rPr>
              <a:t>Studeren kost geld. </a:t>
            </a:r>
            <a:endParaRPr lang="nl-NL" sz="3600" dirty="0" smtClean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nl-NL" sz="3600" dirty="0" smtClean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r>
              <a:rPr lang="nl-NL" sz="3600" dirty="0">
                <a:solidFill>
                  <a:schemeClr val="tx1"/>
                </a:solidFill>
              </a:rPr>
              <a:t>Via een </a:t>
            </a:r>
            <a:r>
              <a:rPr lang="nl-NL" sz="3600" b="1" dirty="0">
                <a:solidFill>
                  <a:schemeClr val="tx1"/>
                </a:solidFill>
              </a:rPr>
              <a:t>studiefinanciering</a:t>
            </a:r>
            <a:r>
              <a:rPr lang="nl-NL" sz="3600" dirty="0">
                <a:solidFill>
                  <a:schemeClr val="tx1"/>
                </a:solidFill>
              </a:rPr>
              <a:t> kun je geld krijgen of lenen.</a:t>
            </a: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</p:txBody>
      </p:sp>
      <p:sp>
        <p:nvSpPr>
          <p:cNvPr id="4" name="Tijdelijke aanduiding voor tekst 3"/>
          <p:cNvSpPr txBox="1">
            <a:spLocks noGrp="1"/>
          </p:cNvSpPr>
          <p:nvPr>
            <p:ph type="body" idx="4294967295"/>
          </p:nvPr>
        </p:nvSpPr>
        <p:spPr>
          <a:xfrm>
            <a:off x="14516546" y="3062387"/>
            <a:ext cx="5040560" cy="3312368"/>
          </a:xfrm>
          <a:solidFill>
            <a:srgbClr val="76B728"/>
          </a:solidFill>
        </p:spPr>
        <p:txBody>
          <a:bodyPr lIns="381003" tIns="381003" rIns="381003" bIns="381003" anchor="ctr"/>
          <a:lstStyle/>
          <a:p>
            <a:pPr marL="0" lvl="0" indent="0" algn="l">
              <a:buNone/>
            </a:pPr>
            <a:r>
              <a:rPr lang="nl-NL" sz="3200" b="1" dirty="0"/>
              <a:t>Studiefinanciering:</a:t>
            </a:r>
          </a:p>
          <a:p>
            <a:pPr marL="0" indent="0">
              <a:buNone/>
            </a:pPr>
            <a:r>
              <a:rPr lang="nl-NL" sz="3200" dirty="0"/>
              <a:t>Stelsel dat de overheid heeft gemaakt met als doel mensen financieel in staat te stellen om te kunnen studeren. 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465" y="3021102"/>
            <a:ext cx="5275329" cy="791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06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/>
          <a:lstStyle/>
          <a:p>
            <a:pPr lvl="0"/>
            <a:r>
              <a:rPr lang="nl-NL" dirty="0"/>
              <a:t>7.2	 Je leven lang naar school?</a:t>
            </a:r>
          </a:p>
        </p:txBody>
      </p:sp>
      <p:sp>
        <p:nvSpPr>
          <p:cNvPr id="9" name="Tijdelijke aanduiding voor tekst 3"/>
          <p:cNvSpPr txBox="1">
            <a:spLocks noGrp="1"/>
          </p:cNvSpPr>
          <p:nvPr>
            <p:ph type="body" idx="4294967295"/>
          </p:nvPr>
        </p:nvSpPr>
        <p:spPr>
          <a:xfrm>
            <a:off x="14516548" y="2837979"/>
            <a:ext cx="5032882" cy="2384648"/>
          </a:xfrm>
          <a:solidFill>
            <a:srgbClr val="76B728"/>
          </a:solidFill>
        </p:spPr>
        <p:txBody>
          <a:bodyPr lIns="381003" tIns="381003" rIns="381003" bIns="381003" anchor="ctr"/>
          <a:lstStyle/>
          <a:p>
            <a:pPr marL="0" lvl="0" indent="0" algn="l">
              <a:buNone/>
            </a:pPr>
            <a:r>
              <a:rPr lang="nl-NL" sz="3200" b="1" dirty="0"/>
              <a:t>Herscholing:</a:t>
            </a:r>
          </a:p>
          <a:p>
            <a:pPr marL="0" lvl="0" indent="0" algn="l">
              <a:buNone/>
            </a:pPr>
            <a:r>
              <a:rPr lang="nl-NL" sz="3200" dirty="0"/>
              <a:t>Het opfrissen van bestaande kennis en vaardigheden.</a:t>
            </a:r>
          </a:p>
        </p:txBody>
      </p:sp>
      <p:sp>
        <p:nvSpPr>
          <p:cNvPr id="14" name="Afgeronde rechthoek 13"/>
          <p:cNvSpPr/>
          <p:nvPr/>
        </p:nvSpPr>
        <p:spPr>
          <a:xfrm>
            <a:off x="4867474" y="2871406"/>
            <a:ext cx="4248472" cy="1512168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Scholing</a:t>
            </a:r>
          </a:p>
        </p:txBody>
      </p:sp>
      <p:grpSp>
        <p:nvGrpSpPr>
          <p:cNvPr id="15" name="Groep 14"/>
          <p:cNvGrpSpPr/>
          <p:nvPr/>
        </p:nvGrpSpPr>
        <p:grpSpPr>
          <a:xfrm>
            <a:off x="1505058" y="4355954"/>
            <a:ext cx="5220579" cy="2664296"/>
            <a:chOff x="2707235" y="4502547"/>
            <a:chExt cx="5220579" cy="2664296"/>
          </a:xfrm>
        </p:grpSpPr>
        <p:cxnSp>
          <p:nvCxnSpPr>
            <p:cNvPr id="16" name="Rechte verbindingslijn met pijl 15"/>
            <p:cNvCxnSpPr>
              <a:cxnSpLocks/>
            </p:cNvCxnSpPr>
            <p:nvPr/>
          </p:nvCxnSpPr>
          <p:spPr>
            <a:xfrm flipH="1">
              <a:off x="5561170" y="4502547"/>
              <a:ext cx="2366644" cy="1260140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Afgeronde rechthoek 16"/>
            <p:cNvSpPr/>
            <p:nvPr/>
          </p:nvSpPr>
          <p:spPr>
            <a:xfrm>
              <a:off x="2707235" y="5654675"/>
              <a:ext cx="3069959" cy="1512168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Herscholing</a:t>
              </a:r>
            </a:p>
          </p:txBody>
        </p:sp>
      </p:grpSp>
      <p:grpSp>
        <p:nvGrpSpPr>
          <p:cNvPr id="18" name="Groep 17"/>
          <p:cNvGrpSpPr/>
          <p:nvPr/>
        </p:nvGrpSpPr>
        <p:grpSpPr>
          <a:xfrm>
            <a:off x="6740728" y="4355954"/>
            <a:ext cx="5051381" cy="2664296"/>
            <a:chOff x="5833594" y="4468604"/>
            <a:chExt cx="5051381" cy="2664296"/>
          </a:xfrm>
        </p:grpSpPr>
        <p:cxnSp>
          <p:nvCxnSpPr>
            <p:cNvPr id="19" name="Rechte verbindingslijn met pijl 18"/>
            <p:cNvCxnSpPr>
              <a:cxnSpLocks/>
            </p:cNvCxnSpPr>
            <p:nvPr/>
          </p:nvCxnSpPr>
          <p:spPr>
            <a:xfrm>
              <a:off x="5833594" y="4468604"/>
              <a:ext cx="2154769" cy="1195383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Afgeronde rechthoek 19"/>
            <p:cNvSpPr/>
            <p:nvPr/>
          </p:nvSpPr>
          <p:spPr>
            <a:xfrm>
              <a:off x="7865064" y="5620732"/>
              <a:ext cx="3019911" cy="1512168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nl-NL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Omscholing</a:t>
              </a:r>
            </a:p>
            <a:p>
              <a:pPr algn="ctr"/>
              <a:endParaRPr lang="nl-NL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ijdelijke aanduiding voor tekst 3"/>
          <p:cNvSpPr txBox="1">
            <a:spLocks noGrp="1"/>
          </p:cNvSpPr>
          <p:nvPr>
            <p:ph type="body" idx="4294967295"/>
          </p:nvPr>
        </p:nvSpPr>
        <p:spPr>
          <a:xfrm>
            <a:off x="14516548" y="5445902"/>
            <a:ext cx="5032882" cy="3161101"/>
          </a:xfrm>
          <a:solidFill>
            <a:srgbClr val="76B728"/>
          </a:solidFill>
        </p:spPr>
        <p:txBody>
          <a:bodyPr lIns="381003" tIns="381003" rIns="381003" bIns="381003" anchor="ctr"/>
          <a:lstStyle/>
          <a:p>
            <a:pPr marL="0" lvl="0" indent="0" algn="l">
              <a:buNone/>
            </a:pPr>
            <a:r>
              <a:rPr lang="nl-NL" sz="3200" b="1" dirty="0"/>
              <a:t>Bijscholing: </a:t>
            </a:r>
          </a:p>
          <a:p>
            <a:pPr marL="0" indent="0">
              <a:buNone/>
            </a:pPr>
            <a:r>
              <a:rPr lang="nl-NL" sz="3200" dirty="0"/>
              <a:t>Het toevoegen van nieuwe vaardigheden en kennis aan bestaande kennis en vaardigheden.</a:t>
            </a:r>
          </a:p>
        </p:txBody>
      </p:sp>
      <p:sp>
        <p:nvSpPr>
          <p:cNvPr id="22" name="Tijdelijke aanduiding voor tekst 3"/>
          <p:cNvSpPr txBox="1">
            <a:spLocks noGrp="1"/>
          </p:cNvSpPr>
          <p:nvPr>
            <p:ph type="body" idx="4294967295"/>
          </p:nvPr>
        </p:nvSpPr>
        <p:spPr>
          <a:xfrm>
            <a:off x="14516548" y="8862966"/>
            <a:ext cx="5010172" cy="1864621"/>
          </a:xfrm>
          <a:solidFill>
            <a:srgbClr val="76B728"/>
          </a:solidFill>
        </p:spPr>
        <p:txBody>
          <a:bodyPr lIns="381003" tIns="381003" rIns="381003" bIns="381003" anchor="ctr"/>
          <a:lstStyle/>
          <a:p>
            <a:pPr marL="0" lvl="0" indent="0" algn="l">
              <a:buNone/>
            </a:pPr>
            <a:r>
              <a:rPr lang="nl-NL" sz="3200" b="1" dirty="0"/>
              <a:t>Omscholing:</a:t>
            </a:r>
          </a:p>
          <a:p>
            <a:pPr marL="0" lvl="0" indent="0" algn="l">
              <a:buNone/>
            </a:pPr>
            <a:r>
              <a:rPr lang="nl-NL" sz="3200" dirty="0"/>
              <a:t>Het leren van een geheel nieuw beroep.</a:t>
            </a:r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18844E0B-360E-4258-A9D2-6BBFB563A1D1}"/>
              </a:ext>
            </a:extLst>
          </p:cNvPr>
          <p:cNvGrpSpPr/>
          <p:nvPr/>
        </p:nvGrpSpPr>
        <p:grpSpPr>
          <a:xfrm>
            <a:off x="5241568" y="4312698"/>
            <a:ext cx="2968138" cy="2750807"/>
            <a:chOff x="8177610" y="4416036"/>
            <a:chExt cx="2968138" cy="2750807"/>
          </a:xfrm>
        </p:grpSpPr>
        <p:cxnSp>
          <p:nvCxnSpPr>
            <p:cNvPr id="23" name="Rechte verbindingslijn met pijl 22">
              <a:extLst>
                <a:ext uri="{FF2B5EF4-FFF2-40B4-BE49-F238E27FC236}">
                  <a16:creationId xmlns:a16="http://schemas.microsoft.com/office/drawing/2014/main" id="{8920EA00-1F53-4E91-B25D-98EE3DCDCDC2}"/>
                </a:ext>
              </a:extLst>
            </p:cNvPr>
            <p:cNvCxnSpPr>
              <a:cxnSpLocks/>
            </p:cNvCxnSpPr>
            <p:nvPr/>
          </p:nvCxnSpPr>
          <p:spPr>
            <a:xfrm>
              <a:off x="9676770" y="4416036"/>
              <a:ext cx="0" cy="1166631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Afgeronde rechthoek 19">
              <a:extLst>
                <a:ext uri="{FF2B5EF4-FFF2-40B4-BE49-F238E27FC236}">
                  <a16:creationId xmlns:a16="http://schemas.microsoft.com/office/drawing/2014/main" id="{675FD3E1-EE95-4AE3-9679-21FA3C9D4F13}"/>
                </a:ext>
              </a:extLst>
            </p:cNvPr>
            <p:cNvSpPr/>
            <p:nvPr/>
          </p:nvSpPr>
          <p:spPr>
            <a:xfrm>
              <a:off x="8177610" y="5654675"/>
              <a:ext cx="2968138" cy="1512168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nl-NL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Bijscholing</a:t>
              </a:r>
            </a:p>
            <a:p>
              <a:pPr algn="ctr"/>
              <a:endParaRPr lang="nl-NL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51571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/>
          <a:lstStyle/>
          <a:p>
            <a:pPr lvl="0"/>
            <a:r>
              <a:rPr lang="nl-NL" dirty="0"/>
              <a:t>7.3	 Wat levert het op?</a:t>
            </a:r>
          </a:p>
        </p:txBody>
      </p:sp>
      <p:sp>
        <p:nvSpPr>
          <p:cNvPr id="11" name="Tijdelijke aanduiding voor tekst 2"/>
          <p:cNvSpPr txBox="1">
            <a:spLocks noGrp="1"/>
          </p:cNvSpPr>
          <p:nvPr>
            <p:ph type="body" idx="4294967295"/>
          </p:nvPr>
        </p:nvSpPr>
        <p:spPr>
          <a:xfrm>
            <a:off x="1246610" y="3062387"/>
            <a:ext cx="12525048" cy="576064"/>
          </a:xfrm>
        </p:spPr>
        <p:txBody>
          <a:bodyPr/>
          <a:lstStyle/>
          <a:p>
            <a:pPr marL="0" lvl="0" indent="0">
              <a:buNone/>
            </a:pPr>
            <a:r>
              <a:rPr lang="nl-NL" sz="3600" dirty="0">
                <a:solidFill>
                  <a:schemeClr val="tx1"/>
                </a:solidFill>
              </a:rPr>
              <a:t>Je moet</a:t>
            </a:r>
            <a:r>
              <a:rPr lang="nl-NL" sz="3600" b="1" dirty="0">
                <a:solidFill>
                  <a:schemeClr val="tx1"/>
                </a:solidFill>
              </a:rPr>
              <a:t> investeren</a:t>
            </a:r>
            <a:r>
              <a:rPr lang="nl-NL" sz="3600" dirty="0">
                <a:solidFill>
                  <a:schemeClr val="tx1"/>
                </a:solidFill>
              </a:rPr>
              <a:t> voordat je producten of diensten kunt verkopen. Investeren is risicovol.</a:t>
            </a:r>
            <a:endParaRPr lang="nl-NL" sz="3600" b="1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</p:txBody>
      </p:sp>
      <p:sp>
        <p:nvSpPr>
          <p:cNvPr id="4" name="Tijdelijke aanduiding voor tekst 3"/>
          <p:cNvSpPr txBox="1">
            <a:spLocks noGrp="1"/>
          </p:cNvSpPr>
          <p:nvPr>
            <p:ph type="body" idx="4294967295"/>
          </p:nvPr>
        </p:nvSpPr>
        <p:spPr>
          <a:xfrm>
            <a:off x="14516546" y="3062387"/>
            <a:ext cx="5040560" cy="1841441"/>
          </a:xfrm>
          <a:solidFill>
            <a:srgbClr val="76B728"/>
          </a:solidFill>
        </p:spPr>
        <p:txBody>
          <a:bodyPr lIns="381003" tIns="381003" rIns="381003" bIns="381003" anchor="ctr"/>
          <a:lstStyle/>
          <a:p>
            <a:pPr marL="0" lvl="0" indent="0" algn="l">
              <a:buNone/>
            </a:pPr>
            <a:r>
              <a:rPr lang="nl-NL" sz="3200" b="1" dirty="0"/>
              <a:t>Investeren:</a:t>
            </a:r>
          </a:p>
          <a:p>
            <a:pPr marL="0" lvl="0" indent="0" algn="l">
              <a:buNone/>
            </a:pPr>
            <a:r>
              <a:rPr lang="nl-NL" sz="3200" dirty="0"/>
              <a:t>Aanschaf van kapitaalgoederen. </a:t>
            </a:r>
          </a:p>
        </p:txBody>
      </p:sp>
      <p:sp>
        <p:nvSpPr>
          <p:cNvPr id="5" name="Tijdelijke aanduiding voor tekst 2"/>
          <p:cNvSpPr txBox="1">
            <a:spLocks noGrp="1"/>
          </p:cNvSpPr>
          <p:nvPr>
            <p:ph type="body" idx="4294967295"/>
          </p:nvPr>
        </p:nvSpPr>
        <p:spPr>
          <a:xfrm>
            <a:off x="1274587" y="4621745"/>
            <a:ext cx="14494072" cy="576064"/>
          </a:xfrm>
        </p:spPr>
        <p:txBody>
          <a:bodyPr/>
          <a:lstStyle/>
          <a:p>
            <a:pPr marL="0" lvl="0" indent="0">
              <a:buNone/>
            </a:pPr>
            <a:endParaRPr lang="nl-NL" sz="3600" b="1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</p:txBody>
      </p:sp>
      <p:sp>
        <p:nvSpPr>
          <p:cNvPr id="6" name="Tijdelijke aanduiding voor tekst 2"/>
          <p:cNvSpPr txBox="1">
            <a:spLocks noGrp="1"/>
          </p:cNvSpPr>
          <p:nvPr>
            <p:ph type="body" idx="4294967295"/>
          </p:nvPr>
        </p:nvSpPr>
        <p:spPr>
          <a:xfrm>
            <a:off x="1246610" y="4360684"/>
            <a:ext cx="14494072" cy="837126"/>
          </a:xfrm>
        </p:spPr>
        <p:txBody>
          <a:bodyPr/>
          <a:lstStyle/>
          <a:p>
            <a:pPr marL="0" lvl="0" indent="0">
              <a:buNone/>
            </a:pPr>
            <a:r>
              <a:rPr lang="nl-NL" sz="3600" dirty="0">
                <a:solidFill>
                  <a:schemeClr val="tx1"/>
                </a:solidFill>
              </a:rPr>
              <a:t>Factoren die en rol spelen:</a:t>
            </a: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</p:txBody>
      </p:sp>
      <p:sp>
        <p:nvSpPr>
          <p:cNvPr id="12" name="Tijdelijke aanduiding voor tekst 3">
            <a:extLst>
              <a:ext uri="{FF2B5EF4-FFF2-40B4-BE49-F238E27FC236}">
                <a16:creationId xmlns:a16="http://schemas.microsoft.com/office/drawing/2014/main" id="{30228BDA-0C45-4E52-912A-73998808FE6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516546" y="6790087"/>
            <a:ext cx="5040560" cy="2736304"/>
          </a:xfrm>
          <a:solidFill>
            <a:srgbClr val="76B728"/>
          </a:solidFill>
        </p:spPr>
        <p:txBody>
          <a:bodyPr lIns="381003" tIns="381003" rIns="381003" bIns="381003" anchor="ctr"/>
          <a:lstStyle/>
          <a:p>
            <a:pPr marL="0" lvl="0" indent="0" algn="l">
              <a:buNone/>
            </a:pPr>
            <a:r>
              <a:rPr lang="nl-NL" sz="3200" b="1" dirty="0"/>
              <a:t>Innovatie:</a:t>
            </a:r>
          </a:p>
          <a:p>
            <a:pPr marL="0" lvl="0" indent="0" algn="l">
              <a:buNone/>
            </a:pPr>
            <a:r>
              <a:rPr lang="nl-NL" sz="3200" dirty="0"/>
              <a:t>Het succesvol introduceren van nieuwe producten of productieprocessen.</a:t>
            </a:r>
          </a:p>
        </p:txBody>
      </p:sp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id="{25059888-C24A-4C47-A8FE-D7610387309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527494" y="5197809"/>
            <a:ext cx="5040560" cy="1298297"/>
          </a:xfrm>
          <a:solidFill>
            <a:srgbClr val="76B728"/>
          </a:solidFill>
        </p:spPr>
        <p:txBody>
          <a:bodyPr lIns="381003" tIns="381003" rIns="381003" bIns="381003" anchor="ctr"/>
          <a:lstStyle/>
          <a:p>
            <a:pPr marL="0" lvl="0" indent="0" algn="l">
              <a:buNone/>
            </a:pPr>
            <a:r>
              <a:rPr lang="nl-NL" sz="3200" b="1" dirty="0"/>
              <a:t>Rente:</a:t>
            </a:r>
            <a:r>
              <a:rPr lang="nl-NL" sz="3200" dirty="0"/>
              <a:t> </a:t>
            </a:r>
          </a:p>
          <a:p>
            <a:pPr marL="0" lvl="0" indent="0" algn="l">
              <a:buNone/>
            </a:pPr>
            <a:r>
              <a:rPr lang="nl-NL" sz="3200" dirty="0"/>
              <a:t>De prijs van geld.</a:t>
            </a:r>
          </a:p>
        </p:txBody>
      </p:sp>
      <p:sp>
        <p:nvSpPr>
          <p:cNvPr id="14" name="Tijdelijke aanduiding voor tekst 2">
            <a:extLst>
              <a:ext uri="{FF2B5EF4-FFF2-40B4-BE49-F238E27FC236}">
                <a16:creationId xmlns:a16="http://schemas.microsoft.com/office/drawing/2014/main" id="{E3005E6D-6CF7-4212-BCC5-CD9BB9BD146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97537" y="5262006"/>
            <a:ext cx="14494072" cy="837126"/>
          </a:xfrm>
        </p:spPr>
        <p:txBody>
          <a:bodyPr/>
          <a:lstStyle/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</p:txBody>
      </p:sp>
      <p:sp>
        <p:nvSpPr>
          <p:cNvPr id="18" name="Tijdelijke aanduiding voor tekst 2">
            <a:extLst>
              <a:ext uri="{FF2B5EF4-FFF2-40B4-BE49-F238E27FC236}">
                <a16:creationId xmlns:a16="http://schemas.microsoft.com/office/drawing/2014/main" id="{1663D6F5-B546-4D03-999B-D950E252433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97537" y="5082917"/>
            <a:ext cx="14494072" cy="837126"/>
          </a:xfrm>
        </p:spPr>
        <p:txBody>
          <a:bodyPr/>
          <a:lstStyle/>
          <a:p>
            <a:r>
              <a:rPr lang="nl-NL" sz="3600" dirty="0">
                <a:solidFill>
                  <a:schemeClr val="tx1"/>
                </a:solidFill>
              </a:rPr>
              <a:t>Vooruitzichten</a:t>
            </a:r>
          </a:p>
          <a:p>
            <a:r>
              <a:rPr lang="nl-NL" sz="3600" b="1" dirty="0">
                <a:solidFill>
                  <a:schemeClr val="tx1"/>
                </a:solidFill>
              </a:rPr>
              <a:t>Rente</a:t>
            </a:r>
            <a:endParaRPr lang="nl-NL" sz="3600" dirty="0">
              <a:solidFill>
                <a:schemeClr val="tx1"/>
              </a:solidFill>
            </a:endParaRPr>
          </a:p>
          <a:p>
            <a:r>
              <a:rPr lang="nl-NL" sz="3600" dirty="0">
                <a:solidFill>
                  <a:schemeClr val="tx1"/>
                </a:solidFill>
              </a:rPr>
              <a:t>Economische situatie</a:t>
            </a:r>
          </a:p>
          <a:p>
            <a:r>
              <a:rPr lang="nl-NL" sz="3600" b="1" dirty="0">
                <a:solidFill>
                  <a:schemeClr val="tx1"/>
                </a:solidFill>
              </a:rPr>
              <a:t>Innovatie</a:t>
            </a:r>
          </a:p>
        </p:txBody>
      </p:sp>
    </p:spTree>
    <p:extLst>
      <p:ext uri="{BB962C8B-B14F-4D97-AF65-F5344CB8AC3E}">
        <p14:creationId xmlns:p14="http://schemas.microsoft.com/office/powerpoint/2010/main" val="36645184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build="p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3 sectie content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 sectie start en eindslide + inhoud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Noordhoff_Basis</Template>
  <TotalTime>9789</TotalTime>
  <Words>702</Words>
  <Application>Microsoft Office PowerPoint</Application>
  <PresentationFormat>Aangepast</PresentationFormat>
  <Paragraphs>155</Paragraphs>
  <Slides>16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16</vt:i4>
      </vt:variant>
    </vt:vector>
  </HeadingPairs>
  <TitlesOfParts>
    <vt:vector size="21" baseType="lpstr">
      <vt:lpstr>.AppleSystemUIFont</vt:lpstr>
      <vt:lpstr>Arial</vt:lpstr>
      <vt:lpstr>Calibri</vt:lpstr>
      <vt:lpstr>3 sectie content</vt:lpstr>
      <vt:lpstr>1 sectie start en eindslide + inhoud</vt:lpstr>
      <vt:lpstr>Nu of later?</vt:lpstr>
      <vt:lpstr>Hoofdstuk 7 | Nu of later?</vt:lpstr>
      <vt:lpstr>7.1 Welke financiële beslissingen neem je?</vt:lpstr>
      <vt:lpstr>7.1 Welke financiële beslissingen neem je?</vt:lpstr>
      <vt:lpstr>7.1 Welke financiële beslissingen neem je?</vt:lpstr>
      <vt:lpstr>7.2  Je leven lang naar school?</vt:lpstr>
      <vt:lpstr>7.2  Je leven lang naar school?</vt:lpstr>
      <vt:lpstr>7.2  Je leven lang naar school?</vt:lpstr>
      <vt:lpstr>7.3  Wat levert het op?</vt:lpstr>
      <vt:lpstr>7.3  Wat levert het op?</vt:lpstr>
      <vt:lpstr>7.3  Wat levert het op?</vt:lpstr>
      <vt:lpstr>7.4 De overheid ruilt over de tijd</vt:lpstr>
      <vt:lpstr>7.4 De overheid ruilt over de tijd</vt:lpstr>
      <vt:lpstr>7.4 De overheid ruilt over de tijd</vt:lpstr>
      <vt:lpstr>7.4 De overheid ruilt over de tijd</vt:lpstr>
      <vt:lpstr>7.4 De overheid ruilt over de tijd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Dit is mijn titel</dc:title>
  <dc:creator>Rook, Onno</dc:creator>
  <cp:lastModifiedBy>Smid, Janine</cp:lastModifiedBy>
  <cp:revision>126</cp:revision>
  <dcterms:created xsi:type="dcterms:W3CDTF">2017-11-07T09:45:11Z</dcterms:created>
  <dcterms:modified xsi:type="dcterms:W3CDTF">2018-07-16T11:13:34Z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2017-07-13T00:00:00Z</vt:filetime>
  </property>
  <property fmtid="{D5CDD505-2E9C-101B-9397-08002B2CF9AE}" pid="3" name="Creator">
    <vt:lpwstr>Adobe InDesign CC 2017 (Macintosh)</vt:lpwstr>
  </property>
  <property fmtid="{D5CDD505-2E9C-101B-9397-08002B2CF9AE}" pid="4" name="LastSaved">
    <vt:filetime>2017-07-17T00:00:00Z</vt:filetime>
  </property>
</Properties>
</file>