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2"/>
  </p:notesMasterIdLst>
  <p:sldIdLst>
    <p:sldId id="257" r:id="rId3"/>
    <p:sldId id="258" r:id="rId4"/>
    <p:sldId id="335" r:id="rId5"/>
    <p:sldId id="312" r:id="rId6"/>
    <p:sldId id="310" r:id="rId7"/>
    <p:sldId id="338" r:id="rId8"/>
    <p:sldId id="339" r:id="rId9"/>
    <p:sldId id="342" r:id="rId10"/>
    <p:sldId id="341" r:id="rId11"/>
    <p:sldId id="321" r:id="rId12"/>
    <p:sldId id="334" r:id="rId13"/>
    <p:sldId id="320" r:id="rId14"/>
    <p:sldId id="343" r:id="rId15"/>
    <p:sldId id="340" r:id="rId16"/>
    <p:sldId id="344" r:id="rId17"/>
    <p:sldId id="345" r:id="rId18"/>
    <p:sldId id="348" r:id="rId19"/>
    <p:sldId id="318" r:id="rId20"/>
    <p:sldId id="347" r:id="rId21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2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d, Janine" initials="SJ" lastIdx="14" clrIdx="0">
    <p:extLst>
      <p:ext uri="{19B8F6BF-5375-455C-9EA6-DF929625EA0E}">
        <p15:presenceInfo xmlns:p15="http://schemas.microsoft.com/office/powerpoint/2012/main" userId="S-1-5-21-2016003833-2107679736-3575074108-50052" providerId="AD"/>
      </p:ext>
    </p:extLst>
  </p:cmAuthor>
  <p:cmAuthor id="2" name="Gastel-Van Raaij, YHF (Yvette) van" initials="GRY(v" lastIdx="2" clrIdx="1">
    <p:extLst>
      <p:ext uri="{19B8F6BF-5375-455C-9EA6-DF929625EA0E}">
        <p15:presenceInfo xmlns:p15="http://schemas.microsoft.com/office/powerpoint/2012/main" userId="Gastel-Van Raaij, YHF (Yvette) van" providerId="None"/>
      </p:ext>
    </p:extLst>
  </p:cmAuthor>
  <p:cmAuthor id="3" name="Jacobien Ubbink" initials="JU" lastIdx="6" clrIdx="2">
    <p:extLst>
      <p:ext uri="{19B8F6BF-5375-455C-9EA6-DF929625EA0E}">
        <p15:presenceInfo xmlns:p15="http://schemas.microsoft.com/office/powerpoint/2012/main" userId="Jacobien Ubbi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0" y="162"/>
      </p:cViewPr>
      <p:guideLst>
        <p:guide orient="horz" pos="3562"/>
        <p:guide pos="63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/>
          <p:cNvSpPr txBox="1">
            <a:spLocks noGrp="1"/>
          </p:cNvSpPr>
          <p:nvPr>
            <p:ph type="dt" idx="1"/>
          </p:nvPr>
        </p:nvSpPr>
        <p:spPr>
          <a:xfrm>
            <a:off x="11387142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BE3D05E-499F-4DD5-9015-7299B8D04081}" type="datetime1">
              <a:rPr lang="nl-NL"/>
              <a:pPr lvl="0"/>
              <a:t>16-7-2018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6" y="1414467"/>
            <a:ext cx="6784976" cy="381634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/>
          <p:cNvSpPr txBox="1">
            <a:spLocks noGrp="1"/>
          </p:cNvSpPr>
          <p:nvPr>
            <p:ph type="body" sz="quarter" idx="3"/>
          </p:nvPr>
        </p:nvSpPr>
        <p:spPr>
          <a:xfrm>
            <a:off x="2009778" y="5441951"/>
            <a:ext cx="16084552" cy="4454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 txBox="1">
            <a:spLocks noGrp="1"/>
          </p:cNvSpPr>
          <p:nvPr>
            <p:ph type="ftr" sz="quarter" idx="4"/>
          </p:nvPr>
        </p:nvSpPr>
        <p:spPr>
          <a:xfrm>
            <a:off x="0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/>
          <p:cNvSpPr txBox="1">
            <a:spLocks noGrp="1"/>
          </p:cNvSpPr>
          <p:nvPr>
            <p:ph type="sldNum" sz="quarter" idx="5"/>
          </p:nvPr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DBD6321-C720-4AF4-B59A-50F7044741B7}" type="slidenum">
              <a:rPr/>
              <a:pPr lvl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321-C720-4AF4-B59A-50F7044741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6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321-C720-4AF4-B59A-50F7044741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56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321-C720-4AF4-B59A-50F7044741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5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D6321-C720-4AF4-B59A-50F7044741B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6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media/image12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media/image14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media/image13.png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media/image10.png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/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0" anchor="b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 </a:t>
            </a:r>
          </a:p>
        </p:txBody>
      </p:sp>
      <p:sp>
        <p:nvSpPr>
          <p:cNvPr id="3" name="Titel 38"/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4" name="Tijdelijke aanduiding voor datum 2"/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872354D0-87CB-45CE-AC7B-AB1B153C167B}" type="datetime3">
              <a:rPr lang="nl-NL"/>
              <a:pPr lvl="0"/>
              <a:t>16/7/18</a:t>
            </a:fld>
            <a:endParaRPr lang="mr-IN"/>
          </a:p>
        </p:txBody>
      </p:sp>
      <p:pic>
        <p:nvPicPr>
          <p:cNvPr id="5" name="Afbeelding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6485" y="8823740"/>
            <a:ext cx="11307141" cy="2512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/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76B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/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76B728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36216" y="10057988"/>
            <a:ext cx="10067882" cy="125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41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8B4FA8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sz="quarter" idx="4294967295"/>
          </p:nvPr>
        </p:nvSpPr>
        <p:spPr>
          <a:xfrm>
            <a:off x="1246610" y="2513191"/>
            <a:ext cx="17602958" cy="75197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720666" marR="0" lvl="1" indent="-706383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473089" marR="0" lvl="2" indent="-720666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lpha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147724" marR="0" lvl="3" indent="-627013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roman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852516" marR="0" lvl="4" indent="-6905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.AppleSystemUIFont"/>
              <a:buChar char="‑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/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4" name="Rechthoek 123"/>
          <p:cNvSpPr/>
          <p:nvPr/>
        </p:nvSpPr>
        <p:spPr>
          <a:xfrm>
            <a:off x="1240246" y="10060146"/>
            <a:ext cx="5011195" cy="124919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9706" y="10061655"/>
            <a:ext cx="5011734" cy="1247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76B728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/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00AEDA"/>
          </a:solidFill>
        </p:spPr>
        <p:txBody>
          <a:bodyPr lIns="381003" tIns="381003" rIns="381003" bIns="381003"/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tekst 8"/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1614364" lvl="2" indent="-501612">
              <a:defRPr/>
            </a:lvl2pPr>
            <a:lvl3pPr marL="2225503" lvl="3" indent="-579391">
              <a:buFont typeface=".AppleSystemUIFont"/>
              <a:buChar char="‑"/>
              <a:defRPr/>
            </a:lvl3pPr>
            <a:lvl4pPr marL="2285826" lvl="4" indent="0">
              <a:buNone/>
              <a:defRPr sz="1800"/>
            </a:lvl4pPr>
            <a:lvl5pPr marL="2514600" lvl="5" indent="-228600" algn="l">
              <a:lnSpc>
                <a:spcPct val="90000"/>
              </a:lnSpc>
              <a:spcBef>
                <a:spcPts val="500"/>
              </a:spcBef>
              <a:buFont typeface="Arial" pitchFamily="34"/>
              <a:defRPr sz="1800" kern="1200">
                <a:latin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 r:link="rId3" cstate="print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 r:link="rId3" cstate="print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/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 r:link="rId3" cstate="print"/>
            <a:stretch>
              <a:fillRect/>
            </a:stretch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46610" y="10056415"/>
            <a:ext cx="5011734" cy="12476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00AEDA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5"/>
          <p:cNvSpPr/>
          <p:nvPr/>
        </p:nvSpPr>
        <p:spPr>
          <a:xfrm>
            <a:off x="1246610" y="10057403"/>
            <a:ext cx="5011734" cy="1246702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637" b="0" i="0" u="none" strike="noStrike" kern="1200" cap="none" spc="0" baseline="-2500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610" y="10056415"/>
            <a:ext cx="4986799" cy="12467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/>
              <a:t>Hoe groot is onze welvaart?</a:t>
            </a:r>
          </a:p>
        </p:txBody>
      </p:sp>
      <p:sp>
        <p:nvSpPr>
          <p:cNvPr id="3" name="Tijdelijke aanduiding voor datum 2"/>
          <p:cNvSpPr txBox="1"/>
          <p:nvPr/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F95698-9421-42BE-9B9B-CD46881BB5E0}" type="datetime3">
              <a:rPr lang="nl-NL" sz="4177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16/7/18</a:t>
            </a:fld>
            <a:endParaRPr lang="mr-IN" sz="4177" b="0" i="0" u="none" strike="noStrike" kern="1200" cap="none" spc="0" baseline="0" dirty="0">
              <a:solidFill>
                <a:srgbClr val="00AEDA"/>
              </a:solidFill>
              <a:uFillTx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8.3 Hoe is de welvaart verdeeld?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27069" y="2835503"/>
            <a:ext cx="5349056" cy="2452278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Niet iedereen verdient evenveel</a:t>
            </a:r>
            <a:r>
              <a:rPr lang="nl-NL" sz="3600" dirty="0" smtClean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Hoe de personele inkomensverdeling in een land eruit ziet kun je weergeven met de </a:t>
            </a:r>
            <a:r>
              <a:rPr lang="nl-NL" sz="3600" b="1" dirty="0">
                <a:solidFill>
                  <a:schemeClr val="tx1"/>
                </a:solidFill>
              </a:rPr>
              <a:t>Lorenzcurve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9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012490" y="2839086"/>
            <a:ext cx="5248907" cy="216751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Lorenzcurve: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Geeft de mate van inkomensongelijkheid in een land of groep weer.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20D37E-D0BB-40D2-886F-C076B9368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82" y="2781177"/>
            <a:ext cx="6848475" cy="73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5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8.3 Hoe is de welvaart verdeeld?</a:t>
            </a:r>
          </a:p>
        </p:txBody>
      </p:sp>
      <p:sp>
        <p:nvSpPr>
          <p:cNvPr id="5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357694" y="2249464"/>
            <a:ext cx="12909897" cy="1516174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Een Lorenzcurve tekenen doe je zo: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C1B638-2E1E-4308-839C-0B4B2106A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085" y="2270299"/>
            <a:ext cx="10433012" cy="85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65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350419"/>
            <a:ext cx="13125920" cy="4680520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Belastingstelsels geven de overheid de mogelijkheid om het primaire inkomen te herverdelen.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Voor de ingreep gaat het over de </a:t>
            </a:r>
            <a:r>
              <a:rPr lang="nl-NL" sz="3600" b="1" dirty="0">
                <a:solidFill>
                  <a:schemeClr val="tx1"/>
                </a:solidFill>
              </a:rPr>
              <a:t>primaire inkomensverdeling</a:t>
            </a:r>
            <a:r>
              <a:rPr lang="nl-NL" sz="3600" dirty="0">
                <a:solidFill>
                  <a:schemeClr val="tx1"/>
                </a:solidFill>
              </a:rPr>
              <a:t>, na de ingreep over de </a:t>
            </a:r>
            <a:r>
              <a:rPr lang="nl-NL" sz="3600" b="1" dirty="0">
                <a:solidFill>
                  <a:schemeClr val="tx1"/>
                </a:solidFill>
              </a:rPr>
              <a:t>secundaire inkomensverdeling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8.3 Hoe is de welvaart verdeeld?</a:t>
            </a:r>
          </a:p>
        </p:txBody>
      </p:sp>
      <p:sp>
        <p:nvSpPr>
          <p:cNvPr id="7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88553" y="3350419"/>
            <a:ext cx="4949997" cy="323697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Nivellering: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Het verschil tussen hoge en lage inkomens wordt procentueel gezien kleiner.</a:t>
            </a:r>
          </a:p>
        </p:txBody>
      </p:sp>
      <p:sp>
        <p:nvSpPr>
          <p:cNvPr id="6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88553" y="6882194"/>
            <a:ext cx="4949997" cy="3308985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Denivellering: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Het verschil tussen hoge en lage inkomens wordt procentueel gezien groter.</a:t>
            </a:r>
          </a:p>
        </p:txBody>
      </p:sp>
      <p:sp>
        <p:nvSpPr>
          <p:cNvPr id="13" name="Afgeronde rechthoek 8">
            <a:extLst>
              <a:ext uri="{FF2B5EF4-FFF2-40B4-BE49-F238E27FC236}">
                <a16:creationId xmlns:a16="http://schemas.microsoft.com/office/drawing/2014/main" id="{5A673E4A-80EE-4407-8A51-BCC344695397}"/>
              </a:ext>
            </a:extLst>
          </p:cNvPr>
          <p:cNvSpPr/>
          <p:nvPr/>
        </p:nvSpPr>
        <p:spPr>
          <a:xfrm>
            <a:off x="1339082" y="5466746"/>
            <a:ext cx="3015578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Ingrijpen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6ACCE29-5ECC-4B92-86F6-1E0B19E1B120}"/>
              </a:ext>
            </a:extLst>
          </p:cNvPr>
          <p:cNvGrpSpPr/>
          <p:nvPr/>
        </p:nvGrpSpPr>
        <p:grpSpPr>
          <a:xfrm>
            <a:off x="4354660" y="4771840"/>
            <a:ext cx="4314469" cy="1512168"/>
            <a:chOff x="2324705" y="5722190"/>
            <a:chExt cx="4061751" cy="151216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E14E5AD6-CA69-44B1-B7F5-623DBF9AFFBD}"/>
                </a:ext>
              </a:extLst>
            </p:cNvPr>
            <p:cNvCxnSpPr>
              <a:stCxn id="13" idx="3"/>
              <a:endCxn id="16" idx="1"/>
            </p:cNvCxnSpPr>
            <p:nvPr/>
          </p:nvCxnSpPr>
          <p:spPr>
            <a:xfrm flipV="1">
              <a:off x="2324705" y="6478274"/>
              <a:ext cx="613996" cy="69490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fgeronde rechthoek 18">
              <a:extLst>
                <a:ext uri="{FF2B5EF4-FFF2-40B4-BE49-F238E27FC236}">
                  <a16:creationId xmlns:a16="http://schemas.microsoft.com/office/drawing/2014/main" id="{50297DF7-EA5C-4341-A56D-48015B2DD7A3}"/>
                </a:ext>
              </a:extLst>
            </p:cNvPr>
            <p:cNvSpPr/>
            <p:nvPr/>
          </p:nvSpPr>
          <p:spPr>
            <a:xfrm>
              <a:off x="2938701" y="5722190"/>
              <a:ext cx="3447755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Nivelleren</a:t>
              </a:r>
              <a:endParaRPr lang="nl-NL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AFC8C8C-FC83-4749-8010-31ED3DF0E31E}"/>
              </a:ext>
            </a:extLst>
          </p:cNvPr>
          <p:cNvGrpSpPr/>
          <p:nvPr/>
        </p:nvGrpSpPr>
        <p:grpSpPr>
          <a:xfrm>
            <a:off x="4354660" y="6222830"/>
            <a:ext cx="4387826" cy="2238683"/>
            <a:chOff x="4746758" y="6880271"/>
            <a:chExt cx="4387826" cy="2238683"/>
          </a:xfrm>
        </p:grpSpPr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FA2A158E-0D6D-4861-AEDB-DE10DF0BC1F2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4746758" y="6880271"/>
              <a:ext cx="652198" cy="95044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fgeronde rechthoek 19">
              <a:extLst>
                <a:ext uri="{FF2B5EF4-FFF2-40B4-BE49-F238E27FC236}">
                  <a16:creationId xmlns:a16="http://schemas.microsoft.com/office/drawing/2014/main" id="{90427AC1-FA81-48B4-B939-23976AE649F3}"/>
                </a:ext>
              </a:extLst>
            </p:cNvPr>
            <p:cNvSpPr/>
            <p:nvPr/>
          </p:nvSpPr>
          <p:spPr>
            <a:xfrm>
              <a:off x="5398956" y="7606786"/>
              <a:ext cx="3735628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Denivelleren</a:t>
              </a: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28007902-BFA7-4E24-BEAE-2B0ED5C0ACBE}"/>
              </a:ext>
            </a:extLst>
          </p:cNvPr>
          <p:cNvGrpSpPr/>
          <p:nvPr/>
        </p:nvGrpSpPr>
        <p:grpSpPr>
          <a:xfrm>
            <a:off x="8669129" y="5235536"/>
            <a:ext cx="5904657" cy="1200329"/>
            <a:chOff x="9297959" y="6189136"/>
            <a:chExt cx="5904657" cy="1200329"/>
          </a:xfrm>
        </p:grpSpPr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7FA4FD25-55AB-4AA8-9C16-27C82AD2F404}"/>
                </a:ext>
              </a:extLst>
            </p:cNvPr>
            <p:cNvCxnSpPr/>
            <p:nvPr/>
          </p:nvCxnSpPr>
          <p:spPr>
            <a:xfrm>
              <a:off x="9297959" y="6494529"/>
              <a:ext cx="1152129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CC9005E-17E4-493F-9E04-1E49458A7DD1}"/>
                </a:ext>
              </a:extLst>
            </p:cNvPr>
            <p:cNvSpPr txBox="1"/>
            <p:nvPr/>
          </p:nvSpPr>
          <p:spPr>
            <a:xfrm>
              <a:off x="10450088" y="6189136"/>
              <a:ext cx="47525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Het verschil wordt kleiner</a:t>
              </a: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225C1BB-132A-4707-938E-B02DA9523B88}"/>
              </a:ext>
            </a:extLst>
          </p:cNvPr>
          <p:cNvGrpSpPr/>
          <p:nvPr/>
        </p:nvGrpSpPr>
        <p:grpSpPr>
          <a:xfrm>
            <a:off x="8742486" y="7434269"/>
            <a:ext cx="5904657" cy="1200329"/>
            <a:chOff x="9297959" y="6189136"/>
            <a:chExt cx="5904657" cy="1200329"/>
          </a:xfrm>
        </p:grpSpPr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616EE971-4EBD-478B-A1FC-7E1810927520}"/>
                </a:ext>
              </a:extLst>
            </p:cNvPr>
            <p:cNvCxnSpPr/>
            <p:nvPr/>
          </p:nvCxnSpPr>
          <p:spPr>
            <a:xfrm>
              <a:off x="9297959" y="6494529"/>
              <a:ext cx="1152129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ADDE86ED-DB9D-46A2-A196-5AD5DDFDB65A}"/>
                </a:ext>
              </a:extLst>
            </p:cNvPr>
            <p:cNvSpPr txBox="1"/>
            <p:nvPr/>
          </p:nvSpPr>
          <p:spPr>
            <a:xfrm>
              <a:off x="10450088" y="6189136"/>
              <a:ext cx="47525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Het verschil wordt groter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6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350419"/>
            <a:ext cx="13125920" cy="4680520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Voor de ingreep gaat het over de </a:t>
            </a:r>
            <a:r>
              <a:rPr lang="nl-NL" sz="3600" b="1" dirty="0">
                <a:solidFill>
                  <a:schemeClr val="tx1"/>
                </a:solidFill>
              </a:rPr>
              <a:t>primaire inkomensverdeling</a:t>
            </a:r>
            <a:r>
              <a:rPr lang="nl-NL" sz="3600" dirty="0">
                <a:solidFill>
                  <a:schemeClr val="tx1"/>
                </a:solidFill>
              </a:rPr>
              <a:t>, na de ingreep over de </a:t>
            </a:r>
            <a:r>
              <a:rPr lang="nl-NL" sz="3600" b="1" dirty="0">
                <a:solidFill>
                  <a:schemeClr val="tx1"/>
                </a:solidFill>
              </a:rPr>
              <a:t>secundaire inkomensverdeling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8.3 Hoe is de welvaart verdeeld?</a:t>
            </a:r>
          </a:p>
        </p:txBody>
      </p:sp>
      <p:sp>
        <p:nvSpPr>
          <p:cNvPr id="7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88553" y="3350420"/>
            <a:ext cx="4949997" cy="295232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Primaire inkomensverdeling:</a:t>
            </a:r>
          </a:p>
          <a:p>
            <a:pPr marL="0" lvl="0" indent="0" algn="l">
              <a:buNone/>
            </a:pPr>
            <a:r>
              <a:rPr lang="nl-NL" sz="3200" dirty="0"/>
              <a:t>De inkomensverdeling zonder overheidsingrijpen.</a:t>
            </a:r>
          </a:p>
        </p:txBody>
      </p:sp>
      <p:sp>
        <p:nvSpPr>
          <p:cNvPr id="6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60379" y="6590779"/>
            <a:ext cx="4949997" cy="237288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Secundaire inkomensverdeling </a:t>
            </a:r>
            <a:r>
              <a:rPr lang="nl-NL" sz="3200" b="1" dirty="0"/>
              <a:t>:</a:t>
            </a:r>
            <a:r>
              <a:rPr lang="nl-NL" sz="3200" dirty="0"/>
              <a:t> </a:t>
            </a:r>
          </a:p>
          <a:p>
            <a:pPr marL="0" lvl="0" indent="0" algn="l">
              <a:buNone/>
            </a:pPr>
            <a:r>
              <a:rPr lang="nl-NL" sz="3200" dirty="0"/>
              <a:t>De inkomensverdeling na overheidsingrijpen.</a:t>
            </a:r>
          </a:p>
        </p:txBody>
      </p:sp>
    </p:spTree>
    <p:extLst>
      <p:ext uri="{BB962C8B-B14F-4D97-AF65-F5344CB8AC3E}">
        <p14:creationId xmlns:p14="http://schemas.microsoft.com/office/powerpoint/2010/main" val="1947653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350419"/>
            <a:ext cx="13125920" cy="4680520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Een </a:t>
            </a:r>
            <a:r>
              <a:rPr lang="nl-NL" sz="3600" b="1" dirty="0">
                <a:solidFill>
                  <a:schemeClr val="tx1"/>
                </a:solidFill>
              </a:rPr>
              <a:t>progressief belastingstelsel </a:t>
            </a:r>
            <a:r>
              <a:rPr lang="nl-NL" sz="3600" dirty="0">
                <a:solidFill>
                  <a:schemeClr val="tx1"/>
                </a:solidFill>
              </a:rPr>
              <a:t>heeft als doel de inkomens te nivelleren. 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8.3 Hoe is de welvaart verdeeld?</a:t>
            </a:r>
          </a:p>
        </p:txBody>
      </p:sp>
      <p:sp>
        <p:nvSpPr>
          <p:cNvPr id="7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88553" y="3350419"/>
            <a:ext cx="4949997" cy="4176464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Progressief belastingstelsel:</a:t>
            </a:r>
          </a:p>
          <a:p>
            <a:pPr marL="0" lvl="0" indent="0" algn="l">
              <a:buNone/>
            </a:pPr>
            <a:r>
              <a:rPr lang="nl-NL" sz="3200" dirty="0"/>
              <a:t>Een belastingstelstel waarbij hogere inkomens procentueel gezien meer belasting betalen dan mensen met een laag inkomen.</a:t>
            </a:r>
          </a:p>
        </p:txBody>
      </p:sp>
    </p:spTree>
    <p:extLst>
      <p:ext uri="{BB962C8B-B14F-4D97-AF65-F5344CB8AC3E}">
        <p14:creationId xmlns:p14="http://schemas.microsoft.com/office/powerpoint/2010/main" val="3314940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342307"/>
            <a:ext cx="12765880" cy="4680520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progressief belastingstelsel zie je duidelijk terug in het schijvensysteem. </a:t>
            </a:r>
            <a:endParaRPr lang="nl-NL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Hiermee wordt berekend hoeveel </a:t>
            </a:r>
            <a:r>
              <a:rPr lang="nl-NL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loonbelasting</a:t>
            </a: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moet betalen.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8.3 Hoe is de welvaart verdeeld?</a:t>
            </a:r>
          </a:p>
        </p:txBody>
      </p:sp>
      <p:sp>
        <p:nvSpPr>
          <p:cNvPr id="7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6" y="2342307"/>
            <a:ext cx="4949997" cy="288206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Loonbelasting:</a:t>
            </a:r>
          </a:p>
          <a:p>
            <a:pPr marL="0" lvl="0" indent="0" algn="l"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De te betalen belasting over het verdiende loon volgens het schijvensysteem.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B091048-1273-43ED-9424-A53CCFCC9D2D}"/>
              </a:ext>
            </a:extLst>
          </p:cNvPr>
          <p:cNvSpPr/>
          <p:nvPr/>
        </p:nvSpPr>
        <p:spPr>
          <a:xfrm>
            <a:off x="1246610" y="5870699"/>
            <a:ext cx="1018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Rekenen met het schijvensysteem gaat als volgt: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3CC1224-91E8-4F7E-A518-D0E8523E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10" y="6517030"/>
            <a:ext cx="13761636" cy="36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41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264956"/>
            <a:ext cx="13125920" cy="792088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Voorbeeld rekenen met het schijvensysteem:</a:t>
            </a: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8.3 Hoe is de welvaart verdeeld?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7B3FA6F-6E32-4297-9674-75FFB1CC8DAA}"/>
              </a:ext>
            </a:extLst>
          </p:cNvPr>
          <p:cNvSpPr/>
          <p:nvPr/>
        </p:nvSpPr>
        <p:spPr>
          <a:xfrm>
            <a:off x="1231026" y="5654675"/>
            <a:ext cx="173664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Clr>
                <a:schemeClr val="accent1"/>
              </a:buClr>
              <a:buFont typeface="+mj-lt"/>
              <a:buAutoNum type="arabicPeriod"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Iemand die € 24.000 per jaar aan loon ontvangt, moet over de eerste € 19.981 36,55% belasting betalen. Dat is € 7.303,06.</a:t>
            </a:r>
          </a:p>
          <a:p>
            <a:pPr marL="742950" indent="-742950">
              <a:buClr>
                <a:schemeClr val="accent1"/>
              </a:buClr>
              <a:buFont typeface="+mj-lt"/>
              <a:buAutoNum type="arabicPeriod"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De rest van het inkomen valt in de tweede schijf. Dit is nog € 24.000 – € 19.981 = € 4.019 (immers de eerste € 19.981 is al in schijf 1 belast).</a:t>
            </a:r>
            <a:b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Hierover moet 40,8% belasting betaald worden, dat is € 1.639,75.</a:t>
            </a:r>
          </a:p>
          <a:p>
            <a:pPr marL="742950" indent="-742950">
              <a:buClr>
                <a:schemeClr val="accent1"/>
              </a:buClr>
              <a:buFont typeface="+mj-lt"/>
              <a:buAutoNum type="arabicPeriod"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Al het inkomen valt in de eerste en tweede schijf.</a:t>
            </a:r>
          </a:p>
          <a:p>
            <a:pPr marL="742950" indent="-742950">
              <a:buClr>
                <a:schemeClr val="accent1"/>
              </a:buClr>
              <a:buFont typeface="+mj-lt"/>
              <a:buAutoNum type="arabicPeriod"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In totaal moet deze persoon dan € 7.303,06 (eerste schijf) + € 1.639,75 (tweede schijf) = € 8.942,81 aan belasting betalen.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8A8C4A-DB12-49D4-8CA3-4B90D97F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511" y="2918371"/>
            <a:ext cx="868527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90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8.4 Nederland en het buitenland</a:t>
            </a:r>
          </a:p>
        </p:txBody>
      </p:sp>
      <p:grpSp>
        <p:nvGrpSpPr>
          <p:cNvPr id="28" name="Groep 27"/>
          <p:cNvGrpSpPr/>
          <p:nvPr/>
        </p:nvGrpSpPr>
        <p:grpSpPr>
          <a:xfrm>
            <a:off x="1246610" y="3873105"/>
            <a:ext cx="7596844" cy="3276605"/>
            <a:chOff x="3211290" y="6950819"/>
            <a:chExt cx="7596844" cy="3276605"/>
          </a:xfrm>
        </p:grpSpPr>
        <p:grpSp>
          <p:nvGrpSpPr>
            <p:cNvPr id="14" name="Groep 13"/>
            <p:cNvGrpSpPr/>
            <p:nvPr/>
          </p:nvGrpSpPr>
          <p:grpSpPr>
            <a:xfrm>
              <a:off x="3211290" y="6950819"/>
              <a:ext cx="7596844" cy="1584176"/>
              <a:chOff x="3211290" y="7598891"/>
              <a:chExt cx="7596844" cy="1584176"/>
            </a:xfrm>
          </p:grpSpPr>
          <p:sp>
            <p:nvSpPr>
              <p:cNvPr id="18" name="Afgeronde rechthoek 17"/>
              <p:cNvSpPr/>
              <p:nvPr/>
            </p:nvSpPr>
            <p:spPr>
              <a:xfrm>
                <a:off x="3211290" y="7598891"/>
                <a:ext cx="3456384" cy="1584176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Importeren</a:t>
                </a:r>
              </a:p>
            </p:txBody>
          </p:sp>
          <p:sp>
            <p:nvSpPr>
              <p:cNvPr id="19" name="Afgeronde rechthoek 18"/>
              <p:cNvSpPr/>
              <p:nvPr/>
            </p:nvSpPr>
            <p:spPr>
              <a:xfrm>
                <a:off x="7351750" y="7598891"/>
                <a:ext cx="3456384" cy="1584176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Exporteren</a:t>
                </a:r>
              </a:p>
            </p:txBody>
          </p:sp>
          <p:sp>
            <p:nvSpPr>
              <p:cNvPr id="20" name="Tekstvak 19"/>
              <p:cNvSpPr txBox="1"/>
              <p:nvPr/>
            </p:nvSpPr>
            <p:spPr>
              <a:xfrm>
                <a:off x="6729450" y="7836981"/>
                <a:ext cx="59652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26" name="Groep 25"/>
            <p:cNvGrpSpPr/>
            <p:nvPr/>
          </p:nvGrpSpPr>
          <p:grpSpPr>
            <a:xfrm>
              <a:off x="3211290" y="8679011"/>
              <a:ext cx="7596844" cy="1548413"/>
              <a:chOff x="3211290" y="8679011"/>
              <a:chExt cx="7596844" cy="1548413"/>
            </a:xfrm>
          </p:grpSpPr>
          <p:sp>
            <p:nvSpPr>
              <p:cNvPr id="21" name="Rechteraccolade 20"/>
              <p:cNvSpPr/>
              <p:nvPr/>
            </p:nvSpPr>
            <p:spPr>
              <a:xfrm rot="5400000">
                <a:off x="6721680" y="5168621"/>
                <a:ext cx="576064" cy="7596844"/>
              </a:xfrm>
              <a:prstGeom prst="rightBrace">
                <a:avLst>
                  <a:gd name="adj1" fmla="val 49385"/>
                  <a:gd name="adj2" fmla="val 49910"/>
                </a:avLst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kstvak 21"/>
              <p:cNvSpPr txBox="1"/>
              <p:nvPr/>
            </p:nvSpPr>
            <p:spPr>
              <a:xfrm>
                <a:off x="4561440" y="9581093"/>
                <a:ext cx="48965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Open economie</a:t>
                </a:r>
              </a:p>
            </p:txBody>
          </p:sp>
        </p:grpSp>
      </p:grpSp>
      <p:sp>
        <p:nvSpPr>
          <p:cNvPr id="29" name="Afgeronde rechthoek 10">
            <a:extLst>
              <a:ext uri="{FF2B5EF4-FFF2-40B4-BE49-F238E27FC236}">
                <a16:creationId xmlns:a16="http://schemas.microsoft.com/office/drawing/2014/main" id="{61479DE2-83BB-43F0-B619-67A17A0F6B6B}"/>
              </a:ext>
            </a:extLst>
          </p:cNvPr>
          <p:cNvSpPr/>
          <p:nvPr/>
        </p:nvSpPr>
        <p:spPr>
          <a:xfrm>
            <a:off x="9764018" y="6537401"/>
            <a:ext cx="3456384" cy="158417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Specialisatie</a:t>
            </a:r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83604999-328F-4685-A2AE-ADC774B4B257}"/>
              </a:ext>
            </a:extLst>
          </p:cNvPr>
          <p:cNvCxnSpPr>
            <a:cxnSpLocks/>
          </p:cNvCxnSpPr>
          <p:nvPr/>
        </p:nvCxnSpPr>
        <p:spPr>
          <a:xfrm flipH="1">
            <a:off x="9980042" y="3873105"/>
            <a:ext cx="654" cy="26302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C60DE0F4-8E62-4336-A926-30A87FFEA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660562" y="3206403"/>
            <a:ext cx="4896544" cy="2664296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Internationale handel:</a:t>
            </a:r>
          </a:p>
          <a:p>
            <a:pPr marL="0" lvl="0" indent="0" algn="l">
              <a:buNone/>
            </a:pPr>
            <a:r>
              <a:rPr lang="nl-NL" sz="3200" dirty="0"/>
              <a:t>De handel (import en export) tussen verschillende landen.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FF4FF7BD-5187-4F2E-BF12-F34565A313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206403"/>
            <a:ext cx="12693872" cy="2664296"/>
          </a:xfrm>
          <a:noFill/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Nederland doet veel aan </a:t>
            </a:r>
            <a:r>
              <a:rPr lang="nl-NL" sz="3600" b="1" dirty="0">
                <a:solidFill>
                  <a:schemeClr val="tx1"/>
                </a:solidFill>
              </a:rPr>
              <a:t>internationale handel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2969A8F-0339-43E1-A71B-53FCE87A6A51}"/>
              </a:ext>
            </a:extLst>
          </p:cNvPr>
          <p:cNvCxnSpPr>
            <a:cxnSpLocks/>
          </p:cNvCxnSpPr>
          <p:nvPr/>
        </p:nvCxnSpPr>
        <p:spPr>
          <a:xfrm flipH="1">
            <a:off x="10048089" y="8155599"/>
            <a:ext cx="1" cy="109947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fgeronde rechthoek 10">
            <a:extLst>
              <a:ext uri="{FF2B5EF4-FFF2-40B4-BE49-F238E27FC236}">
                <a16:creationId xmlns:a16="http://schemas.microsoft.com/office/drawing/2014/main" id="{77141991-3694-4F9C-8468-775C74A1232B}"/>
              </a:ext>
            </a:extLst>
          </p:cNvPr>
          <p:cNvSpPr/>
          <p:nvPr/>
        </p:nvSpPr>
        <p:spPr>
          <a:xfrm>
            <a:off x="9764018" y="9255075"/>
            <a:ext cx="4320480" cy="158417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Productiekosten</a:t>
            </a:r>
          </a:p>
        </p:txBody>
      </p:sp>
      <p:sp>
        <p:nvSpPr>
          <p:cNvPr id="33" name="Pijl-omhoog 2">
            <a:extLst>
              <a:ext uri="{FF2B5EF4-FFF2-40B4-BE49-F238E27FC236}">
                <a16:creationId xmlns:a16="http://schemas.microsoft.com/office/drawing/2014/main" id="{9F764A23-9712-4263-B772-B0404677A1AC}"/>
              </a:ext>
            </a:extLst>
          </p:cNvPr>
          <p:cNvSpPr/>
          <p:nvPr/>
        </p:nvSpPr>
        <p:spPr>
          <a:xfrm rot="10800000">
            <a:off x="13231181" y="9500929"/>
            <a:ext cx="718200" cy="109246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fgeronde rechthoek 10">
            <a:extLst>
              <a:ext uri="{FF2B5EF4-FFF2-40B4-BE49-F238E27FC236}">
                <a16:creationId xmlns:a16="http://schemas.microsoft.com/office/drawing/2014/main" id="{78A84326-373A-4958-92FB-461A453FA808}"/>
              </a:ext>
            </a:extLst>
          </p:cNvPr>
          <p:cNvSpPr/>
          <p:nvPr/>
        </p:nvSpPr>
        <p:spPr>
          <a:xfrm>
            <a:off x="15308634" y="9233632"/>
            <a:ext cx="3058827" cy="158417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Welvaart</a:t>
            </a:r>
          </a:p>
        </p:txBody>
      </p:sp>
      <p:sp>
        <p:nvSpPr>
          <p:cNvPr id="35" name="Pijl-omhoog 2">
            <a:extLst>
              <a:ext uri="{FF2B5EF4-FFF2-40B4-BE49-F238E27FC236}">
                <a16:creationId xmlns:a16="http://schemas.microsoft.com/office/drawing/2014/main" id="{224209C2-1309-46C4-8E85-7866A6403CAD}"/>
              </a:ext>
            </a:extLst>
          </p:cNvPr>
          <p:cNvSpPr/>
          <p:nvPr/>
        </p:nvSpPr>
        <p:spPr>
          <a:xfrm>
            <a:off x="17551660" y="9500930"/>
            <a:ext cx="718200" cy="109246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9B7FA2B4-52C0-418B-850C-5A89B82048F2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14196301" y="10025720"/>
            <a:ext cx="1112333" cy="2144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831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27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8.4 Nederland en het buitenland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206403"/>
            <a:ext cx="12693872" cy="2304256"/>
          </a:xfrm>
          <a:noFill/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Door al deze geldstromen met het buitenland, ontstaat er handel in </a:t>
            </a:r>
            <a:r>
              <a:rPr lang="nl-NL" sz="3600" b="1" dirty="0">
                <a:solidFill>
                  <a:schemeClr val="tx1"/>
                </a:solidFill>
              </a:rPr>
              <a:t>valuta</a:t>
            </a:r>
            <a:r>
              <a:rPr lang="nl-NL" sz="3600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De </a:t>
            </a:r>
            <a:r>
              <a:rPr lang="nl-NL" sz="3600" b="1" dirty="0">
                <a:solidFill>
                  <a:schemeClr val="tx1"/>
                </a:solidFill>
              </a:rPr>
              <a:t>wisselkoers</a:t>
            </a:r>
            <a:r>
              <a:rPr lang="nl-NL" sz="3600" dirty="0">
                <a:solidFill>
                  <a:schemeClr val="tx1"/>
                </a:solidFill>
              </a:rPr>
              <a:t> bepaalt wat je voor een valuta moet betalen.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1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660562" y="3206403"/>
            <a:ext cx="4896544" cy="2304256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Valuta:</a:t>
            </a:r>
          </a:p>
          <a:p>
            <a:pPr marL="0" lvl="0" indent="0" algn="l">
              <a:buNone/>
            </a:pPr>
            <a:r>
              <a:rPr lang="nl-NL" sz="3200" dirty="0"/>
              <a:t>Verschillende munteenheden (zoals dollars, yens, euro’s).</a:t>
            </a:r>
          </a:p>
        </p:txBody>
      </p:sp>
      <p:sp>
        <p:nvSpPr>
          <p:cNvPr id="14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660562" y="5870699"/>
            <a:ext cx="4896544" cy="2736304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Wisselkoers:</a:t>
            </a:r>
          </a:p>
          <a:p>
            <a:pPr marL="0" lvl="0" indent="0" algn="l">
              <a:buNone/>
            </a:pPr>
            <a:r>
              <a:rPr lang="nl-NL" sz="3200" dirty="0"/>
              <a:t>De prijs van een munteenheid uitgedrukt in een andere munteenheid.</a:t>
            </a:r>
          </a:p>
        </p:txBody>
      </p:sp>
      <p:sp>
        <p:nvSpPr>
          <p:cNvPr id="7" name="Afgeronde rechthoek 4">
            <a:extLst>
              <a:ext uri="{FF2B5EF4-FFF2-40B4-BE49-F238E27FC236}">
                <a16:creationId xmlns:a16="http://schemas.microsoft.com/office/drawing/2014/main" id="{6EA24BCD-534B-4646-A7CB-C4B4F3D33F5E}"/>
              </a:ext>
            </a:extLst>
          </p:cNvPr>
          <p:cNvSpPr/>
          <p:nvPr/>
        </p:nvSpPr>
        <p:spPr>
          <a:xfrm>
            <a:off x="1246610" y="5725349"/>
            <a:ext cx="3623410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naar valuta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fgeronde rechthoek 4">
            <a:extLst>
              <a:ext uri="{FF2B5EF4-FFF2-40B4-BE49-F238E27FC236}">
                <a16:creationId xmlns:a16="http://schemas.microsoft.com/office/drawing/2014/main" id="{4FBE2214-70AB-4EE1-9CFB-2D34DD290B67}"/>
              </a:ext>
            </a:extLst>
          </p:cNvPr>
          <p:cNvSpPr/>
          <p:nvPr/>
        </p:nvSpPr>
        <p:spPr>
          <a:xfrm>
            <a:off x="7027714" y="5725349"/>
            <a:ext cx="3960440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Wisselkoers</a:t>
            </a:r>
          </a:p>
        </p:txBody>
      </p:sp>
      <p:sp>
        <p:nvSpPr>
          <p:cNvPr id="17" name="Pijl-omhoog 2">
            <a:extLst>
              <a:ext uri="{FF2B5EF4-FFF2-40B4-BE49-F238E27FC236}">
                <a16:creationId xmlns:a16="http://schemas.microsoft.com/office/drawing/2014/main" id="{CF7ADD84-9DBE-47C6-A542-4A1DD282251E}"/>
              </a:ext>
            </a:extLst>
          </p:cNvPr>
          <p:cNvSpPr/>
          <p:nvPr/>
        </p:nvSpPr>
        <p:spPr>
          <a:xfrm>
            <a:off x="3954102" y="5870699"/>
            <a:ext cx="718200" cy="109246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ijl-rechts 1">
            <a:extLst>
              <a:ext uri="{FF2B5EF4-FFF2-40B4-BE49-F238E27FC236}">
                <a16:creationId xmlns:a16="http://schemas.microsoft.com/office/drawing/2014/main" id="{D5E6BC42-DB56-4001-9938-DA4D98ABD5E1}"/>
              </a:ext>
            </a:extLst>
          </p:cNvPr>
          <p:cNvSpPr/>
          <p:nvPr/>
        </p:nvSpPr>
        <p:spPr>
          <a:xfrm>
            <a:off x="5192783" y="6250435"/>
            <a:ext cx="1512168" cy="43204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fgeronde rechthoek 4">
            <a:extLst>
              <a:ext uri="{FF2B5EF4-FFF2-40B4-BE49-F238E27FC236}">
                <a16:creationId xmlns:a16="http://schemas.microsoft.com/office/drawing/2014/main" id="{1A9D4C84-FB26-4C34-89D7-A9B095855366}"/>
              </a:ext>
            </a:extLst>
          </p:cNvPr>
          <p:cNvSpPr/>
          <p:nvPr/>
        </p:nvSpPr>
        <p:spPr>
          <a:xfrm>
            <a:off x="1246610" y="7850919"/>
            <a:ext cx="3623410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naar valuta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Afgeronde rechthoek 4">
            <a:extLst>
              <a:ext uri="{FF2B5EF4-FFF2-40B4-BE49-F238E27FC236}">
                <a16:creationId xmlns:a16="http://schemas.microsoft.com/office/drawing/2014/main" id="{8F1AB708-B8AD-45E2-9C77-2C09FC661858}"/>
              </a:ext>
            </a:extLst>
          </p:cNvPr>
          <p:cNvSpPr/>
          <p:nvPr/>
        </p:nvSpPr>
        <p:spPr>
          <a:xfrm>
            <a:off x="7027714" y="7800493"/>
            <a:ext cx="3960440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Wisselkoers</a:t>
            </a:r>
          </a:p>
        </p:txBody>
      </p:sp>
      <p:sp>
        <p:nvSpPr>
          <p:cNvPr id="21" name="Pijl-rechts 1">
            <a:extLst>
              <a:ext uri="{FF2B5EF4-FFF2-40B4-BE49-F238E27FC236}">
                <a16:creationId xmlns:a16="http://schemas.microsoft.com/office/drawing/2014/main" id="{9313FC5C-8ABA-414F-83ED-B1D44064524A}"/>
              </a:ext>
            </a:extLst>
          </p:cNvPr>
          <p:cNvSpPr/>
          <p:nvPr/>
        </p:nvSpPr>
        <p:spPr>
          <a:xfrm>
            <a:off x="5192783" y="8340553"/>
            <a:ext cx="1512168" cy="43204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Pijl-omhoog 2">
            <a:extLst>
              <a:ext uri="{FF2B5EF4-FFF2-40B4-BE49-F238E27FC236}">
                <a16:creationId xmlns:a16="http://schemas.microsoft.com/office/drawing/2014/main" id="{241EA2F6-E9E8-48A0-9586-BEFCF36245C9}"/>
              </a:ext>
            </a:extLst>
          </p:cNvPr>
          <p:cNvSpPr/>
          <p:nvPr/>
        </p:nvSpPr>
        <p:spPr>
          <a:xfrm>
            <a:off x="10048089" y="5920225"/>
            <a:ext cx="718200" cy="109246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Pijl-omhoog 2">
            <a:extLst>
              <a:ext uri="{FF2B5EF4-FFF2-40B4-BE49-F238E27FC236}">
                <a16:creationId xmlns:a16="http://schemas.microsoft.com/office/drawing/2014/main" id="{5FBD8B5E-1128-40B6-BCCF-2D44412579BA}"/>
              </a:ext>
            </a:extLst>
          </p:cNvPr>
          <p:cNvSpPr/>
          <p:nvPr/>
        </p:nvSpPr>
        <p:spPr>
          <a:xfrm rot="10800000">
            <a:off x="10048089" y="8060769"/>
            <a:ext cx="718200" cy="109246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ijl-omhoog 2">
            <a:extLst>
              <a:ext uri="{FF2B5EF4-FFF2-40B4-BE49-F238E27FC236}">
                <a16:creationId xmlns:a16="http://schemas.microsoft.com/office/drawing/2014/main" id="{F5157371-1AAC-4E49-B4B6-0945764237D3}"/>
              </a:ext>
            </a:extLst>
          </p:cNvPr>
          <p:cNvSpPr/>
          <p:nvPr/>
        </p:nvSpPr>
        <p:spPr>
          <a:xfrm rot="10800000">
            <a:off x="3954102" y="8010343"/>
            <a:ext cx="718200" cy="109246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88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1" grpId="0" animBg="1"/>
      <p:bldP spid="14" grpId="0" animBg="1"/>
      <p:bldP spid="7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8.4 Nederland en het buitenland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500817"/>
            <a:ext cx="11541744" cy="2664296"/>
          </a:xfrm>
          <a:noFill/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De </a:t>
            </a:r>
            <a:r>
              <a:rPr lang="nl-NL" sz="3600" b="1" dirty="0"/>
              <a:t>internationale concurrentiepositie </a:t>
            </a:r>
            <a:r>
              <a:rPr lang="nl-NL" sz="3600" dirty="0">
                <a:solidFill>
                  <a:schemeClr val="tx1"/>
                </a:solidFill>
              </a:rPr>
              <a:t>wordt bepaald </a:t>
            </a:r>
            <a:r>
              <a:rPr lang="nl-NL" sz="3600">
                <a:solidFill>
                  <a:schemeClr val="tx1"/>
                </a:solidFill>
              </a:rPr>
              <a:t>door</a:t>
            </a:r>
            <a:r>
              <a:rPr lang="nl-NL" sz="360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r>
              <a:rPr lang="nl-NL" sz="3600" b="1" dirty="0">
                <a:solidFill>
                  <a:schemeClr val="tx1"/>
                </a:solidFill>
              </a:rPr>
              <a:t>Loonniveau</a:t>
            </a:r>
            <a:endParaRPr lang="nl-NL" sz="3600" dirty="0">
              <a:solidFill>
                <a:schemeClr val="tx1"/>
              </a:solidFill>
            </a:endParaRPr>
          </a:p>
          <a:p>
            <a:r>
              <a:rPr lang="nl-NL" sz="3600" b="1" dirty="0">
                <a:solidFill>
                  <a:schemeClr val="tx1"/>
                </a:solidFill>
              </a:rPr>
              <a:t>Arbeidsproductiviteit</a:t>
            </a:r>
          </a:p>
          <a:p>
            <a:r>
              <a:rPr lang="nl-NL" sz="3600" b="1" dirty="0">
                <a:solidFill>
                  <a:schemeClr val="tx1"/>
                </a:solidFill>
              </a:rPr>
              <a:t>Inflatie</a:t>
            </a:r>
          </a:p>
        </p:txBody>
      </p:sp>
      <p:sp>
        <p:nvSpPr>
          <p:cNvPr id="14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3599408" y="4805552"/>
            <a:ext cx="5976664" cy="1703969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Loonniveau:</a:t>
            </a:r>
          </a:p>
          <a:p>
            <a:pPr marL="0" lvl="0" indent="0" algn="l">
              <a:buNone/>
            </a:pPr>
            <a:r>
              <a:rPr lang="nl-NL" sz="3200" dirty="0"/>
              <a:t>De hoogte van de lonen in een land.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4909D01B-7E29-4609-A976-732B348D14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585452" y="1813699"/>
            <a:ext cx="5976664" cy="278441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>
              <a:buNone/>
            </a:pPr>
            <a:r>
              <a:rPr lang="nl-NL" sz="3200" b="1" dirty="0"/>
              <a:t>Internationale concurrentiepositie:</a:t>
            </a:r>
          </a:p>
          <a:p>
            <a:pPr marL="0" lvl="0" indent="0">
              <a:buNone/>
            </a:pPr>
            <a:r>
              <a:rPr lang="nl-NL" sz="3200" dirty="0"/>
              <a:t>Geeft aan hoe aantrekkelijk het land ten opzichte van andere landen is.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45582610-E786-496A-A1F2-49CB6A8B11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599408" y="6653894"/>
            <a:ext cx="5976664" cy="224661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Arbeidsproductiviteit:</a:t>
            </a:r>
          </a:p>
          <a:p>
            <a:pPr marL="0" lvl="0" indent="0" algn="l">
              <a:buNone/>
            </a:pPr>
            <a:r>
              <a:rPr lang="nl-NL" sz="3200" dirty="0">
                <a:solidFill>
                  <a:schemeClr val="tx1"/>
                </a:solidFill>
              </a:rPr>
              <a:t>De hoeveelheid producten die een arbeidskracht kan maken in een bepaalde tijd.</a:t>
            </a:r>
            <a:endParaRPr lang="nl-NL" sz="3200" dirty="0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59239F2-2AC7-4E21-8A40-0508D65600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605376" y="9101866"/>
            <a:ext cx="5970696" cy="2028335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Inflatie:</a:t>
            </a:r>
          </a:p>
          <a:p>
            <a:pPr marL="0" lvl="0" indent="0" algn="l">
              <a:buNone/>
            </a:pPr>
            <a:r>
              <a:rPr lang="nl-NL" sz="3200" dirty="0"/>
              <a:t>De stijging van de gemiddelde prijzen in een land.</a:t>
            </a:r>
          </a:p>
        </p:txBody>
      </p:sp>
    </p:spTree>
    <p:extLst>
      <p:ext uri="{BB962C8B-B14F-4D97-AF65-F5344CB8AC3E}">
        <p14:creationId xmlns:p14="http://schemas.microsoft.com/office/powerpoint/2010/main" val="3320964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9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NL" dirty="0"/>
              <a:t>Hoofdstuk 8 | Hoe groot is onze </a:t>
            </a:r>
            <a:r>
              <a:rPr lang="nl-NL" dirty="0" smtClean="0"/>
              <a:t>welvaart</a:t>
            </a:r>
            <a:r>
              <a:rPr lang="nl-NL" dirty="0"/>
              <a:t>?</a:t>
            </a:r>
          </a:p>
        </p:txBody>
      </p:sp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944359"/>
            <a:ext cx="11358027" cy="7527697"/>
          </a:xfrm>
        </p:spPr>
        <p:txBody>
          <a:bodyPr/>
          <a:lstStyle/>
          <a:p>
            <a:pPr marL="0" lvl="0" indent="0">
              <a:buNone/>
            </a:pPr>
            <a:r>
              <a:rPr lang="nl-NL" dirty="0"/>
              <a:t>8.1	</a:t>
            </a:r>
            <a:r>
              <a:rPr lang="nl-NL" dirty="0">
                <a:hlinkClick r:id="rId2" action="ppaction://hlinksldjump"/>
              </a:rPr>
              <a:t>Wat is welvaart?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8.2	</a:t>
            </a:r>
            <a:r>
              <a:rPr lang="nl-NL" dirty="0">
                <a:hlinkClick r:id="rId3" action="ppaction://hlinksldjump"/>
              </a:rPr>
              <a:t>Groeit de economie?</a:t>
            </a:r>
            <a:endParaRPr lang="nl-NL" dirty="0"/>
          </a:p>
          <a:p>
            <a:pPr marL="0" lvl="0" indent="0">
              <a:buNone/>
            </a:pPr>
            <a:r>
              <a:rPr lang="nl-NL" dirty="0"/>
              <a:t>8.3	</a:t>
            </a:r>
            <a:r>
              <a:rPr lang="nl-NL" dirty="0">
                <a:hlinkClick r:id="rId4" action="ppaction://hlinksldjump"/>
              </a:rPr>
              <a:t>Hoe is de welvaart verdeeld?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8.4	</a:t>
            </a:r>
            <a:r>
              <a:rPr lang="nl-NL" dirty="0">
                <a:hlinkClick r:id="rId5" action="ppaction://hlinksldjump"/>
              </a:rPr>
              <a:t>Nederland en het buitenland</a:t>
            </a:r>
            <a:endParaRPr lang="nl-NL" dirty="0"/>
          </a:p>
          <a:p>
            <a:pPr marL="0" lv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74" y="2077836"/>
            <a:ext cx="16459200" cy="109849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8.1 Wat is welvaart?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3479801"/>
            <a:ext cx="11449272" cy="1199702"/>
          </a:xfrm>
        </p:spPr>
        <p:txBody>
          <a:bodyPr/>
          <a:lstStyle/>
          <a:p>
            <a:pPr marL="742950" lvl="0" indent="-742950">
              <a:buFont typeface="+mj-lt"/>
              <a:buAutoNum type="arabicPeriod"/>
            </a:pPr>
            <a:r>
              <a:rPr lang="nl-NL" sz="3600" b="1" dirty="0">
                <a:solidFill>
                  <a:schemeClr val="tx1"/>
                </a:solidFill>
              </a:rPr>
              <a:t>Welvaart in enge zin 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b="1" dirty="0">
                <a:solidFill>
                  <a:schemeClr val="tx1"/>
                </a:solidFill>
              </a:rPr>
              <a:t>Welvaart in ruime zin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</p:txBody>
      </p:sp>
      <p:sp>
        <p:nvSpPr>
          <p:cNvPr id="21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6546" y="4679503"/>
            <a:ext cx="5040560" cy="1757460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Welvaart in enge zin:</a:t>
            </a:r>
          </a:p>
          <a:p>
            <a:pPr marL="0" lvl="0" indent="0" algn="l">
              <a:buNone/>
            </a:pPr>
            <a:r>
              <a:rPr lang="nl-NL" sz="3200" dirty="0"/>
              <a:t>De welvaart van een land uitgedrukt in geld.</a:t>
            </a:r>
          </a:p>
        </p:txBody>
      </p:sp>
      <p:sp>
        <p:nvSpPr>
          <p:cNvPr id="9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518500" y="6734795"/>
            <a:ext cx="5040560" cy="4235878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Welvaart in ruime zin:</a:t>
            </a:r>
          </a:p>
          <a:p>
            <a:pPr marL="0" indent="0">
              <a:buNone/>
            </a:pPr>
            <a:r>
              <a:rPr lang="nl-NL" sz="3200" dirty="0"/>
              <a:t>De welvaart van een land uitgedrukt in geld en in behoeften die niet in geld uit te drukken zijn, zoals een goed milieu en een goede gezondheid.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685A68-8C75-47A5-898B-6B2B7A3A7D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516546" y="1246702"/>
            <a:ext cx="5040560" cy="3168352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Welvaart:</a:t>
            </a:r>
          </a:p>
          <a:p>
            <a:pPr marL="0" lvl="0" indent="0" algn="l">
              <a:buNone/>
            </a:pPr>
            <a:r>
              <a:rPr lang="nl-NL" sz="3200" dirty="0"/>
              <a:t>De mate waarin behoeften kunnen worden bevredigd met de beschikbare schaarse middelen.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AE5D382B-7731-4735-ABDF-7307C7C102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690624"/>
            <a:ext cx="11449272" cy="527559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b="1" dirty="0">
                <a:solidFill>
                  <a:schemeClr val="tx1"/>
                </a:solidFill>
              </a:rPr>
              <a:t>Welvaart</a:t>
            </a:r>
            <a:r>
              <a:rPr lang="nl-NL" sz="3600" dirty="0">
                <a:solidFill>
                  <a:schemeClr val="tx1"/>
                </a:solidFill>
              </a:rPr>
              <a:t> kent twee betekenissen:</a:t>
            </a: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29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8.1 Wat is welvaart?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411090" y="2665591"/>
            <a:ext cx="12613479" cy="2196996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Waarom berekenen we het </a:t>
            </a:r>
            <a:r>
              <a:rPr lang="nl-NL" sz="3600" b="1" dirty="0">
                <a:solidFill>
                  <a:schemeClr val="tx1"/>
                </a:solidFill>
              </a:rPr>
              <a:t>bruto binnenlands product</a:t>
            </a:r>
            <a:r>
              <a:rPr lang="nl-NL" sz="3600" dirty="0">
                <a:solidFill>
                  <a:schemeClr val="tx1"/>
                </a:solidFill>
              </a:rPr>
              <a:t>?</a:t>
            </a:r>
          </a:p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Het is een maatstaf voor de welvaart (in enge zin).</a:t>
            </a:r>
          </a:p>
          <a:p>
            <a:pPr marL="0" lvl="0" indent="0">
              <a:buNone/>
            </a:pPr>
            <a:endParaRPr lang="nl-NL" sz="3600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i="1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b="1" dirty="0">
              <a:solidFill>
                <a:schemeClr val="tx1"/>
              </a:solidFill>
            </a:endParaRPr>
          </a:p>
        </p:txBody>
      </p:sp>
      <p:grpSp>
        <p:nvGrpSpPr>
          <p:cNvPr id="26" name="Groep 25"/>
          <p:cNvGrpSpPr/>
          <p:nvPr/>
        </p:nvGrpSpPr>
        <p:grpSpPr>
          <a:xfrm>
            <a:off x="1273994" y="6230739"/>
            <a:ext cx="2873400" cy="1512168"/>
            <a:chOff x="1273994" y="6230739"/>
            <a:chExt cx="3593480" cy="1512168"/>
          </a:xfrm>
        </p:grpSpPr>
        <p:sp>
          <p:nvSpPr>
            <p:cNvPr id="5" name="Afgeronde rechthoek 4"/>
            <p:cNvSpPr/>
            <p:nvPr/>
          </p:nvSpPr>
          <p:spPr>
            <a:xfrm>
              <a:off x="1273994" y="6230739"/>
              <a:ext cx="3593480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bbp</a:t>
              </a:r>
            </a:p>
          </p:txBody>
        </p:sp>
        <p:sp>
          <p:nvSpPr>
            <p:cNvPr id="3" name="Pijl-omhoog 2"/>
            <p:cNvSpPr/>
            <p:nvPr/>
          </p:nvSpPr>
          <p:spPr>
            <a:xfrm>
              <a:off x="4147394" y="6578592"/>
              <a:ext cx="340240" cy="780397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ep 27"/>
          <p:cNvGrpSpPr/>
          <p:nvPr/>
        </p:nvGrpSpPr>
        <p:grpSpPr>
          <a:xfrm>
            <a:off x="9133951" y="5906703"/>
            <a:ext cx="4890618" cy="2091592"/>
            <a:chOff x="8963584" y="5906703"/>
            <a:chExt cx="5976697" cy="2091592"/>
          </a:xfrm>
        </p:grpSpPr>
        <p:sp>
          <p:nvSpPr>
            <p:cNvPr id="8" name="Afgeronde rechthoek 7"/>
            <p:cNvSpPr/>
            <p:nvPr/>
          </p:nvSpPr>
          <p:spPr>
            <a:xfrm>
              <a:off x="11346801" y="6296901"/>
              <a:ext cx="3593480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Welvaart</a:t>
              </a:r>
            </a:p>
          </p:txBody>
        </p:sp>
        <p:sp>
          <p:nvSpPr>
            <p:cNvPr id="13" name="Pijl-omhoog 12"/>
            <p:cNvSpPr/>
            <p:nvPr/>
          </p:nvSpPr>
          <p:spPr>
            <a:xfrm>
              <a:off x="14372530" y="6596624"/>
              <a:ext cx="340240" cy="780397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Rechte verbindingslijn 18"/>
            <p:cNvCxnSpPr>
              <a:stCxn id="7" idx="3"/>
              <a:endCxn id="8" idx="1"/>
            </p:cNvCxnSpPr>
            <p:nvPr/>
          </p:nvCxnSpPr>
          <p:spPr>
            <a:xfrm>
              <a:off x="8963584" y="5906703"/>
              <a:ext cx="2383217" cy="114628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>
              <a:stCxn id="14" idx="3"/>
              <a:endCxn id="8" idx="1"/>
            </p:cNvCxnSpPr>
            <p:nvPr/>
          </p:nvCxnSpPr>
          <p:spPr>
            <a:xfrm flipV="1">
              <a:off x="8963584" y="7052985"/>
              <a:ext cx="2383217" cy="94531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ep 29"/>
          <p:cNvGrpSpPr/>
          <p:nvPr/>
        </p:nvGrpSpPr>
        <p:grpSpPr>
          <a:xfrm>
            <a:off x="4147394" y="5150619"/>
            <a:ext cx="6936698" cy="4401199"/>
            <a:chOff x="4147394" y="5150619"/>
            <a:chExt cx="8003882" cy="4401199"/>
          </a:xfrm>
        </p:grpSpPr>
        <p:grpSp>
          <p:nvGrpSpPr>
            <p:cNvPr id="27" name="Groep 26"/>
            <p:cNvGrpSpPr/>
            <p:nvPr/>
          </p:nvGrpSpPr>
          <p:grpSpPr>
            <a:xfrm>
              <a:off x="4147394" y="5150619"/>
              <a:ext cx="5753720" cy="3603760"/>
              <a:chOff x="4147394" y="5150619"/>
              <a:chExt cx="5753720" cy="3603760"/>
            </a:xfrm>
          </p:grpSpPr>
          <p:sp>
            <p:nvSpPr>
              <p:cNvPr id="7" name="Afgeronde rechthoek 6"/>
              <p:cNvSpPr/>
              <p:nvPr/>
            </p:nvSpPr>
            <p:spPr>
              <a:xfrm>
                <a:off x="6307634" y="5150619"/>
                <a:ext cx="3593480" cy="1512168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Productie</a:t>
                </a:r>
              </a:p>
            </p:txBody>
          </p:sp>
          <p:sp>
            <p:nvSpPr>
              <p:cNvPr id="11" name="Pijl-omhoog 10"/>
              <p:cNvSpPr/>
              <p:nvPr/>
            </p:nvSpPr>
            <p:spPr>
              <a:xfrm>
                <a:off x="9331970" y="5516504"/>
                <a:ext cx="340240" cy="780397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Afgeronde rechthoek 13"/>
              <p:cNvSpPr/>
              <p:nvPr/>
            </p:nvSpPr>
            <p:spPr>
              <a:xfrm>
                <a:off x="6307634" y="7242211"/>
                <a:ext cx="3593480" cy="1512168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Inkomen</a:t>
                </a:r>
              </a:p>
            </p:txBody>
          </p:sp>
          <p:cxnSp>
            <p:nvCxnSpPr>
              <p:cNvPr id="15" name="Rechte verbindingslijn 14"/>
              <p:cNvCxnSpPr>
                <a:stCxn id="5" idx="3"/>
                <a:endCxn id="7" idx="1"/>
              </p:cNvCxnSpPr>
              <p:nvPr/>
            </p:nvCxnSpPr>
            <p:spPr>
              <a:xfrm flipV="1">
                <a:off x="4147394" y="5906703"/>
                <a:ext cx="2160240" cy="108012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/>
              <p:cNvCxnSpPr>
                <a:stCxn id="5" idx="3"/>
                <a:endCxn id="14" idx="1"/>
              </p:cNvCxnSpPr>
              <p:nvPr/>
            </p:nvCxnSpPr>
            <p:spPr>
              <a:xfrm>
                <a:off x="4147394" y="6986823"/>
                <a:ext cx="2160240" cy="1011472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Pijl-omhoog 24"/>
              <p:cNvSpPr/>
              <p:nvPr/>
            </p:nvSpPr>
            <p:spPr>
              <a:xfrm>
                <a:off x="9331970" y="7608096"/>
                <a:ext cx="340240" cy="780397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6307634" y="8967043"/>
              <a:ext cx="58436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 </a:t>
              </a:r>
              <a:r>
                <a:rPr kumimoji="0" lang="nl-NL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Economische groei</a:t>
              </a:r>
            </a:p>
          </p:txBody>
        </p:sp>
      </p:grp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A0FE957E-1152-4B71-80A0-A51A17FF83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29923" y="6230739"/>
            <a:ext cx="5040560" cy="1821429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Economische groei:</a:t>
            </a:r>
          </a:p>
          <a:p>
            <a:pPr marL="0" lvl="0" indent="0" algn="l">
              <a:buNone/>
            </a:pPr>
            <a:r>
              <a:rPr lang="nl-NL" sz="3200" dirty="0"/>
              <a:t>Een stijging van het bbp in een land</a:t>
            </a:r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AF3D239E-F108-4E6D-AB28-A71EF6696C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29923" y="2674969"/>
            <a:ext cx="5040560" cy="3283100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/>
              <a:t>Bruto binnenlands product (bbp):</a:t>
            </a:r>
          </a:p>
          <a:p>
            <a:pPr marL="0" lvl="0" indent="0" algn="l">
              <a:buNone/>
            </a:pPr>
            <a:r>
              <a:rPr lang="nl-NL" sz="3200" dirty="0"/>
              <a:t>De omvang van de totale productie van alle bedrijven en overheden in een land.</a:t>
            </a:r>
          </a:p>
        </p:txBody>
      </p:sp>
    </p:spTree>
    <p:extLst>
      <p:ext uri="{BB962C8B-B14F-4D97-AF65-F5344CB8AC3E}">
        <p14:creationId xmlns:p14="http://schemas.microsoft.com/office/powerpoint/2010/main" val="2293895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1" y="3009008"/>
            <a:ext cx="12765880" cy="3725787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Om waarde te kunnen toevoegen in het productieproces, </a:t>
            </a:r>
          </a:p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zet je </a:t>
            </a:r>
            <a:r>
              <a:rPr lang="nl-NL" sz="3600" b="1" dirty="0">
                <a:solidFill>
                  <a:schemeClr val="tx1"/>
                </a:solidFill>
              </a:rPr>
              <a:t>productiefactoren</a:t>
            </a:r>
            <a:r>
              <a:rPr lang="nl-NL" sz="3600" dirty="0">
                <a:solidFill>
                  <a:schemeClr val="tx1"/>
                </a:solidFill>
              </a:rPr>
              <a:t> in:</a:t>
            </a: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solidFill>
                  <a:schemeClr val="tx1"/>
                </a:solidFill>
              </a:rPr>
              <a:t>Kapitaal 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solidFill>
                  <a:schemeClr val="tx1"/>
                </a:solidFill>
              </a:rPr>
              <a:t>Arbeid 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solidFill>
                  <a:schemeClr val="tx1"/>
                </a:solidFill>
              </a:rPr>
              <a:t>Natuur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>
                <a:solidFill>
                  <a:schemeClr val="tx1"/>
                </a:solidFill>
              </a:rPr>
              <a:t>Ondernemerschap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8.1 Wat is welvaart?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88E8BC04-26F3-450B-9EAB-B9534DF9E9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516546" y="3009008"/>
            <a:ext cx="5040560" cy="2927894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Productiefactoren</a:t>
            </a:r>
            <a:r>
              <a:rPr lang="nl-NL" sz="3200" b="1" dirty="0"/>
              <a:t>:</a:t>
            </a:r>
          </a:p>
          <a:p>
            <a:pPr marL="0" lvl="0" indent="0" algn="l">
              <a:buNone/>
            </a:pPr>
            <a:r>
              <a:rPr lang="nl-NL" sz="3200" dirty="0"/>
              <a:t>De middelen die nodig zijn om te produceren (kapitaal, arbeid, natuur en ondernemerschap).</a:t>
            </a:r>
          </a:p>
        </p:txBody>
      </p:sp>
    </p:spTree>
    <p:extLst>
      <p:ext uri="{BB962C8B-B14F-4D97-AF65-F5344CB8AC3E}">
        <p14:creationId xmlns:p14="http://schemas.microsoft.com/office/powerpoint/2010/main" val="63976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774356"/>
            <a:ext cx="12765880" cy="1080120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dirty="0">
                <a:solidFill>
                  <a:schemeClr val="tx1"/>
                </a:solidFill>
              </a:rPr>
              <a:t>Er zijn vier </a:t>
            </a:r>
            <a:r>
              <a:rPr lang="nl-NL" sz="3600" b="1" dirty="0">
                <a:solidFill>
                  <a:schemeClr val="tx1"/>
                </a:solidFill>
              </a:rPr>
              <a:t>productiesectoren</a:t>
            </a:r>
            <a:r>
              <a:rPr lang="nl-NL" sz="36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8.1 Wat is welvaart?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C5757EA6-51FE-4422-9723-A25A8B4BC5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372530" y="2774355"/>
            <a:ext cx="5040560" cy="2405532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Productiesectoren</a:t>
            </a:r>
            <a:r>
              <a:rPr lang="nl-NL" sz="3200" b="1" dirty="0"/>
              <a:t>:</a:t>
            </a:r>
          </a:p>
          <a:p>
            <a:pPr marL="0" lvl="0" indent="0" algn="l">
              <a:buNone/>
            </a:pPr>
            <a:r>
              <a:rPr lang="nl-NL" sz="3200" dirty="0"/>
              <a:t>Een indeling van de economie in vier sectoren.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AFB7E16-8073-402D-80DC-B4BAC101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10" y="3854476"/>
            <a:ext cx="1142339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95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8.2 Groeit de economie?</a:t>
            </a:r>
          </a:p>
        </p:txBody>
      </p:sp>
      <p:sp>
        <p:nvSpPr>
          <p:cNvPr id="12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399011" y="2665590"/>
            <a:ext cx="12613479" cy="1886491"/>
          </a:xfrm>
          <a:noFill/>
        </p:spPr>
        <p:txBody>
          <a:bodyPr/>
          <a:lstStyle/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1117893" y="2731658"/>
            <a:ext cx="12765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trend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is de gemiddelde groei over een lange termijn.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1246610" y="3938343"/>
            <a:ext cx="3015578" cy="151216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Productie stijgt door:</a:t>
            </a:r>
          </a:p>
        </p:txBody>
      </p:sp>
      <p:grpSp>
        <p:nvGrpSpPr>
          <p:cNvPr id="29" name="Groep 28"/>
          <p:cNvGrpSpPr/>
          <p:nvPr/>
        </p:nvGrpSpPr>
        <p:grpSpPr>
          <a:xfrm>
            <a:off x="4262187" y="3972132"/>
            <a:ext cx="5093519" cy="1512168"/>
            <a:chOff x="4232136" y="4999772"/>
            <a:chExt cx="4795169" cy="1512168"/>
          </a:xfrm>
        </p:grpSpPr>
        <p:cxnSp>
          <p:nvCxnSpPr>
            <p:cNvPr id="4" name="Rechte verbindingslijn met pijl 3"/>
            <p:cNvCxnSpPr>
              <a:cxnSpLocks/>
              <a:stCxn id="9" idx="3"/>
              <a:endCxn id="19" idx="1"/>
            </p:cNvCxnSpPr>
            <p:nvPr/>
          </p:nvCxnSpPr>
          <p:spPr>
            <a:xfrm>
              <a:off x="4232136" y="5722067"/>
              <a:ext cx="1347413" cy="33789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fgeronde rechthoek 18"/>
            <p:cNvSpPr/>
            <p:nvPr/>
          </p:nvSpPr>
          <p:spPr>
            <a:xfrm>
              <a:off x="5579550" y="4999772"/>
              <a:ext cx="3447755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Meer productie</a:t>
              </a: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4262188" y="4694427"/>
            <a:ext cx="5166875" cy="2782212"/>
            <a:chOff x="4262187" y="5824453"/>
            <a:chExt cx="5166875" cy="2782212"/>
          </a:xfrm>
        </p:grpSpPr>
        <p:cxnSp>
          <p:nvCxnSpPr>
            <p:cNvPr id="17" name="Rechte verbindingslijn met pijl 16"/>
            <p:cNvCxnSpPr>
              <a:cxnSpLocks/>
              <a:stCxn id="9" idx="3"/>
              <a:endCxn id="20" idx="1"/>
            </p:cNvCxnSpPr>
            <p:nvPr/>
          </p:nvCxnSpPr>
          <p:spPr>
            <a:xfrm>
              <a:off x="4262187" y="5824453"/>
              <a:ext cx="1431247" cy="202612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fgeronde rechthoek 19"/>
            <p:cNvSpPr/>
            <p:nvPr/>
          </p:nvSpPr>
          <p:spPr>
            <a:xfrm>
              <a:off x="5693434" y="7094497"/>
              <a:ext cx="3735628" cy="151216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Snellere productie</a:t>
              </a:r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9355706" y="6441851"/>
            <a:ext cx="4310224" cy="1569660"/>
            <a:chOff x="9001394" y="8032742"/>
            <a:chExt cx="4310224" cy="1569660"/>
          </a:xfrm>
        </p:grpSpPr>
        <p:cxnSp>
          <p:nvCxnSpPr>
            <p:cNvPr id="27" name="Rechte verbindingslijn met pijl 26"/>
            <p:cNvCxnSpPr>
              <a:cxnSpLocks/>
            </p:cNvCxnSpPr>
            <p:nvPr/>
          </p:nvCxnSpPr>
          <p:spPr>
            <a:xfrm>
              <a:off x="9001394" y="8338136"/>
              <a:ext cx="682862" cy="1574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vak 27"/>
            <p:cNvSpPr txBox="1"/>
            <p:nvPr/>
          </p:nvSpPr>
          <p:spPr>
            <a:xfrm>
              <a:off x="9707994" y="8032742"/>
              <a:ext cx="36036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Arbeids-productiviteit</a:t>
              </a:r>
              <a:r>
                <a:rPr lang="nl-NL" sz="3200" dirty="0">
                  <a:latin typeface="Arial" panose="020B0604020202020204" pitchFamily="34" charset="0"/>
                  <a:cs typeface="Arial" panose="020B0604020202020204" pitchFamily="34" charset="0"/>
                </a:rPr>
                <a:t> neemt toe</a:t>
              </a:r>
            </a:p>
          </p:txBody>
        </p:sp>
      </p:grp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C43082BA-14A0-48AD-9DC2-FBFA72C477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372530" y="2774355"/>
            <a:ext cx="5040560" cy="2405532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Trend</a:t>
            </a:r>
            <a:r>
              <a:rPr lang="nl-NL" sz="3200" b="1" dirty="0"/>
              <a:t>:</a:t>
            </a:r>
          </a:p>
          <a:p>
            <a:pPr marL="0" lvl="0" indent="0" algn="l">
              <a:buNone/>
            </a:pPr>
            <a:r>
              <a:rPr lang="nl-NL" sz="3200" dirty="0"/>
              <a:t>De gemiddelde economische groei over de lange termijn.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4710E299-5CCC-4289-A01E-13493E02DC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372530" y="5529131"/>
            <a:ext cx="5040560" cy="3088385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Arbeidsproductiviteit</a:t>
            </a:r>
            <a:r>
              <a:rPr lang="nl-NL" sz="3200" b="1" dirty="0"/>
              <a:t>:</a:t>
            </a:r>
          </a:p>
          <a:p>
            <a:pPr marL="0" lvl="0" indent="0" algn="l">
              <a:buNone/>
            </a:pPr>
            <a:r>
              <a:rPr lang="nl-NL" sz="3200" dirty="0"/>
              <a:t>De hoeveelheid producten die en arbeidskracht kan maken in een bepaalde tijd.</a:t>
            </a:r>
          </a:p>
        </p:txBody>
      </p: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B5C42107-5D3B-4757-B854-ED429D9AC1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399244" y="8966760"/>
            <a:ext cx="5040560" cy="215436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Structuur</a:t>
            </a:r>
            <a:r>
              <a:rPr lang="nl-NL" sz="3200" b="1" dirty="0"/>
              <a:t>:</a:t>
            </a:r>
          </a:p>
          <a:p>
            <a:pPr marL="0" lvl="0" indent="0" algn="l">
              <a:buNone/>
            </a:pPr>
            <a:r>
              <a:rPr lang="nl-NL" sz="3200" dirty="0"/>
              <a:t>De aanbodzijde (lange termijn) van de economie.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00801D7A-BA1D-4A95-BD06-FBC2875E3CD5}"/>
              </a:ext>
            </a:extLst>
          </p:cNvPr>
          <p:cNvSpPr/>
          <p:nvPr/>
        </p:nvSpPr>
        <p:spPr>
          <a:xfrm>
            <a:off x="1246610" y="8610325"/>
            <a:ext cx="12765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We kijken naar de </a:t>
            </a:r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structuur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van de economie als we kijken naar de economie op lange termijn.</a:t>
            </a:r>
          </a:p>
        </p:txBody>
      </p:sp>
    </p:spTree>
    <p:extLst>
      <p:ext uri="{BB962C8B-B14F-4D97-AF65-F5344CB8AC3E}">
        <p14:creationId xmlns:p14="http://schemas.microsoft.com/office/powerpoint/2010/main" val="515550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 txBox="1">
            <a:spLocks noGrp="1"/>
          </p:cNvSpPr>
          <p:nvPr>
            <p:ph type="body" idx="4294967295"/>
          </p:nvPr>
        </p:nvSpPr>
        <p:spPr>
          <a:xfrm>
            <a:off x="1246610" y="2774355"/>
            <a:ext cx="12765880" cy="3725787"/>
          </a:xfrm>
        </p:spPr>
        <p:txBody>
          <a:bodyPr/>
          <a:lstStyle/>
          <a:p>
            <a:pPr marL="0" lvl="0" indent="0">
              <a:buNone/>
            </a:pPr>
            <a:r>
              <a:rPr lang="nl-NL" sz="3600" b="1" dirty="0">
                <a:solidFill>
                  <a:schemeClr val="tx1"/>
                </a:solidFill>
              </a:rPr>
              <a:t>Conjunctuur</a:t>
            </a:r>
          </a:p>
          <a:p>
            <a:r>
              <a:rPr lang="nl-NL" sz="3600" dirty="0">
                <a:solidFill>
                  <a:schemeClr val="tx1"/>
                </a:solidFill>
              </a:rPr>
              <a:t>Laagconjunctuur </a:t>
            </a:r>
          </a:p>
          <a:p>
            <a:r>
              <a:rPr lang="nl-NL" sz="3600" dirty="0">
                <a:solidFill>
                  <a:schemeClr val="tx1"/>
                </a:solidFill>
              </a:rPr>
              <a:t>Hoogconjunctuur</a:t>
            </a:r>
          </a:p>
          <a:p>
            <a:pPr mar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8.2 Groeit de economie?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C5757EA6-51FE-4422-9723-A25A8B4BC5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372530" y="2774355"/>
            <a:ext cx="5040560" cy="5256584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None/>
            </a:pPr>
            <a:r>
              <a:rPr lang="nl-NL" sz="3200" b="1" dirty="0">
                <a:solidFill>
                  <a:schemeClr val="tx1"/>
                </a:solidFill>
              </a:rPr>
              <a:t>Conjunctuur</a:t>
            </a:r>
            <a:r>
              <a:rPr lang="nl-NL" sz="3200" b="1" dirty="0"/>
              <a:t>:</a:t>
            </a:r>
          </a:p>
          <a:p>
            <a:pPr marL="0" lvl="0" indent="0" algn="l">
              <a:buNone/>
            </a:pPr>
            <a:r>
              <a:rPr lang="nl-NL" sz="3200" dirty="0"/>
              <a:t>De verandering van het groeipercentage van de economie of de productie op korte termijn. In een laagconjunctuur is de groei lager dan de trend, in een hoogconjunctuur hoger.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753CB3-4556-4852-A5EF-70AF858E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40" y="4790579"/>
            <a:ext cx="9658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64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/>
          <a:lstStyle/>
          <a:p>
            <a:pPr lvl="0"/>
            <a:r>
              <a:rPr lang="nl-NL" dirty="0"/>
              <a:t>8.2 Groeit de economie?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51049" y="2774355"/>
            <a:ext cx="1274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 zijn twee soorten werkloosheid: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1051049" y="4008066"/>
            <a:ext cx="4608512" cy="160947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naar producten daalt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ijdelijke aanduiding voor tekst 3"/>
          <p:cNvSpPr txBox="1">
            <a:spLocks noGrp="1"/>
          </p:cNvSpPr>
          <p:nvPr>
            <p:ph type="body" idx="4294967295"/>
          </p:nvPr>
        </p:nvSpPr>
        <p:spPr>
          <a:xfrm>
            <a:off x="14300522" y="2308468"/>
            <a:ext cx="5248908" cy="4278587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ClrTx/>
              <a:buSzTx/>
              <a:buNone/>
              <a:defRPr/>
            </a:pPr>
            <a:r>
              <a:rPr lang="nl-N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Conjuncturele </a:t>
            </a:r>
            <a:r>
              <a:rPr lang="nl-NL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werkloosheid:</a:t>
            </a:r>
          </a:p>
          <a:p>
            <a:pPr marL="0" lvl="0" indent="0" algn="l">
              <a:buNone/>
            </a:pPr>
            <a:r>
              <a:rPr lang="nl-NL" sz="3200" dirty="0"/>
              <a:t>Werkloosheid die ontstaat in economische slechte tijden door tegenvallende bestedingen van consumenten.</a:t>
            </a:r>
          </a:p>
        </p:txBody>
      </p:sp>
      <p:sp>
        <p:nvSpPr>
          <p:cNvPr id="17" name="Afgeronde rechthoek 16"/>
          <p:cNvSpPr/>
          <p:nvPr/>
        </p:nvSpPr>
        <p:spPr>
          <a:xfrm>
            <a:off x="1051049" y="5935522"/>
            <a:ext cx="4608512" cy="160947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Productieproces verandert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5857583" y="4456877"/>
            <a:ext cx="6228692" cy="1200329"/>
            <a:chOff x="5911589" y="5204542"/>
            <a:chExt cx="6228692" cy="1200329"/>
          </a:xfrm>
        </p:grpSpPr>
        <p:sp>
          <p:nvSpPr>
            <p:cNvPr id="2" name="Pijl-rechts 1"/>
            <p:cNvSpPr/>
            <p:nvPr/>
          </p:nvSpPr>
          <p:spPr>
            <a:xfrm>
              <a:off x="5911589" y="5311684"/>
              <a:ext cx="1512168" cy="432048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7675784" y="5204542"/>
              <a:ext cx="44644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Conjuncturele 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werkloosheid</a:t>
              </a:r>
              <a:endPara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5866864" y="6330163"/>
            <a:ext cx="6219411" cy="1200329"/>
            <a:chOff x="5911589" y="7346281"/>
            <a:chExt cx="6219411" cy="1200329"/>
          </a:xfrm>
        </p:grpSpPr>
        <p:sp>
          <p:nvSpPr>
            <p:cNvPr id="18" name="Pijl-rechts 17"/>
            <p:cNvSpPr/>
            <p:nvPr/>
          </p:nvSpPr>
          <p:spPr>
            <a:xfrm>
              <a:off x="5911589" y="7453423"/>
              <a:ext cx="1512168" cy="432048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7666503" y="7346281"/>
              <a:ext cx="44644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nl-NL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Structurele werkloosheid</a:t>
              </a:r>
              <a:endParaRPr lang="nl-NL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Afgeronde rechthoek 16">
            <a:extLst>
              <a:ext uri="{FF2B5EF4-FFF2-40B4-BE49-F238E27FC236}">
                <a16:creationId xmlns:a16="http://schemas.microsoft.com/office/drawing/2014/main" id="{CE5819DE-DB36-4E86-AA12-40B659A9BD21}"/>
              </a:ext>
            </a:extLst>
          </p:cNvPr>
          <p:cNvSpPr/>
          <p:nvPr/>
        </p:nvSpPr>
        <p:spPr>
          <a:xfrm>
            <a:off x="4309410" y="8203449"/>
            <a:ext cx="5598623" cy="160947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 veel werknemers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Niet de juiste diploma’s</a:t>
            </a:r>
          </a:p>
        </p:txBody>
      </p:sp>
      <p:sp>
        <p:nvSpPr>
          <p:cNvPr id="16" name="Gebogen pijl-omhoog 6">
            <a:extLst>
              <a:ext uri="{FF2B5EF4-FFF2-40B4-BE49-F238E27FC236}">
                <a16:creationId xmlns:a16="http://schemas.microsoft.com/office/drawing/2014/main" id="{2E8314F1-6338-4DD2-B84B-5762FB1AB2D5}"/>
              </a:ext>
            </a:extLst>
          </p:cNvPr>
          <p:cNvSpPr/>
          <p:nvPr/>
        </p:nvSpPr>
        <p:spPr>
          <a:xfrm rot="5400000">
            <a:off x="3134553" y="7684603"/>
            <a:ext cx="1080120" cy="792088"/>
          </a:xfrm>
          <a:prstGeom prst="bent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20903C7A-720F-4485-A856-9E23687C64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300522" y="6868894"/>
            <a:ext cx="5248908" cy="3466301"/>
          </a:xfrm>
          <a:solidFill>
            <a:srgbClr val="76B728"/>
          </a:solidFill>
        </p:spPr>
        <p:txBody>
          <a:bodyPr lIns="381003" tIns="381003" rIns="381003" bIns="381003" anchor="ctr"/>
          <a:lstStyle/>
          <a:p>
            <a:pPr marL="0" lvl="0" indent="0" algn="l">
              <a:buClrTx/>
              <a:buSzTx/>
              <a:buNone/>
              <a:defRPr/>
            </a:pPr>
            <a:r>
              <a:rPr lang="nl-N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Structurele </a:t>
            </a:r>
            <a:r>
              <a:rPr lang="nl-NL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werkloosheid:</a:t>
            </a:r>
          </a:p>
          <a:p>
            <a:pPr marL="0" lvl="0" indent="0" algn="l">
              <a:buNone/>
            </a:pPr>
            <a:r>
              <a:rPr lang="nl-NL" sz="3200" dirty="0"/>
              <a:t>Werkloosheid die samenhangt </a:t>
            </a:r>
            <a:r>
              <a:rPr lang="nl-NL" sz="3200" dirty="0" smtClean="0"/>
              <a:t>met </a:t>
            </a:r>
            <a:r>
              <a:rPr lang="nl-NL" sz="3200" dirty="0"/>
              <a:t>de aanbodzijde van de economie.</a:t>
            </a:r>
          </a:p>
        </p:txBody>
      </p:sp>
    </p:spTree>
    <p:extLst>
      <p:ext uri="{BB962C8B-B14F-4D97-AF65-F5344CB8AC3E}">
        <p14:creationId xmlns:p14="http://schemas.microsoft.com/office/powerpoint/2010/main" val="392135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17" grpId="0" animBg="1"/>
      <p:bldP spid="13" grpId="0" animBg="1"/>
      <p:bldP spid="16" grpId="0" animBg="1"/>
      <p:bldP spid="19" grpId="0" animBg="1"/>
    </p:bldLst>
  </p:timing>
</p:sld>
</file>

<file path=ppt/theme/theme1.xml><?xml version="1.0" encoding="utf-8"?>
<a:theme xmlns:a="http://schemas.openxmlformats.org/drawingml/2006/main" name="3 sectie conten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 sectie start en eindslide + inhoud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Noordhoff_Basis</Template>
  <TotalTime>3500</TotalTime>
  <Words>911</Words>
  <Application>Microsoft Office PowerPoint</Application>
  <PresentationFormat>Aangepast</PresentationFormat>
  <Paragraphs>173</Paragraphs>
  <Slides>19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.AppleSystemUIFont</vt:lpstr>
      <vt:lpstr>Arial</vt:lpstr>
      <vt:lpstr>Calibri</vt:lpstr>
      <vt:lpstr>3 sectie content</vt:lpstr>
      <vt:lpstr>1 sectie start en eindslide + inhoud</vt:lpstr>
      <vt:lpstr>Hoe groot is onze welvaart?</vt:lpstr>
      <vt:lpstr>Hoofdstuk 8 | Hoe groot is onze welvaart?</vt:lpstr>
      <vt:lpstr>8.1 Wat is welvaart?</vt:lpstr>
      <vt:lpstr>8.1 Wat is welvaart?</vt:lpstr>
      <vt:lpstr>8.1 Wat is welvaart?</vt:lpstr>
      <vt:lpstr>8.1 Wat is welvaart?</vt:lpstr>
      <vt:lpstr>8.2 Groeit de economie?</vt:lpstr>
      <vt:lpstr>8.2 Groeit de economie?</vt:lpstr>
      <vt:lpstr>8.2 Groeit de economie?</vt:lpstr>
      <vt:lpstr>8.3 Hoe is de welvaart verdeeld?</vt:lpstr>
      <vt:lpstr>8.3 Hoe is de welvaart verdeeld?</vt:lpstr>
      <vt:lpstr>8.3 Hoe is de welvaart verdeeld?</vt:lpstr>
      <vt:lpstr>8.3 Hoe is de welvaart verdeeld?</vt:lpstr>
      <vt:lpstr>8.3 Hoe is de welvaart verdeeld?</vt:lpstr>
      <vt:lpstr>8.3 Hoe is de welvaart verdeeld?</vt:lpstr>
      <vt:lpstr>8.3 Hoe is de welvaart verdeeld?</vt:lpstr>
      <vt:lpstr>8.4 Nederland en het buitenland</vt:lpstr>
      <vt:lpstr>8.4 Nederland en het buitenland</vt:lpstr>
      <vt:lpstr>8.4 Nederland en het buitenland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mijn titel</dc:title>
  <dc:creator>Rook, Onno</dc:creator>
  <cp:lastModifiedBy>Smid, Janine</cp:lastModifiedBy>
  <cp:revision>115</cp:revision>
  <dcterms:created xsi:type="dcterms:W3CDTF">2017-11-07T09:45:11Z</dcterms:created>
  <dcterms:modified xsi:type="dcterms:W3CDTF">2018-07-16T11:58:51Z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2017-07-17T00:00:00Z</vt:filetime>
  </property>
</Properties>
</file>