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4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562">
          <p15:clr>
            <a:srgbClr val="A4A3A4"/>
          </p15:clr>
        </p15:guide>
        <p15:guide id="2" pos="6332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g8hbPDZVuWOPNM+BR/C0jTYSwf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16" y="16"/>
      </p:cViewPr>
      <p:guideLst>
        <p:guide orient="horz" pos="3562"/>
        <p:guide pos="63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1387142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1387142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nl-N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8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0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1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2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3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4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5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6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>
            <a:spLocks noGrp="1"/>
          </p:cNvSpPr>
          <p:nvPr>
            <p:ph type="body" idx="1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 titelslide">
  <p:cSld name="1 titel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1242002" y="0"/>
            <a:ext cx="8816480" cy="88179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0" anchor="b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37"/>
              <a:buFont typeface="Arial"/>
              <a:buNone/>
            </a:pPr>
            <a:r>
              <a:rPr lang="nl-NL" sz="163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endParaRPr/>
          </a:p>
        </p:txBody>
      </p:sp>
      <p:sp>
        <p:nvSpPr>
          <p:cNvPr id="16" name="Google Shape;16;p28"/>
          <p:cNvSpPr txBox="1">
            <a:spLocks noGrp="1"/>
          </p:cNvSpPr>
          <p:nvPr>
            <p:ph type="title"/>
          </p:nvPr>
        </p:nvSpPr>
        <p:spPr>
          <a:xfrm>
            <a:off x="1246610" y="2513191"/>
            <a:ext cx="8811249" cy="503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0" tIns="287975" rIns="381000" bIns="0" anchor="t" anchorCtr="0">
            <a:noAutofit/>
          </a:bodyPr>
          <a:lstStyle>
            <a:lvl1pPr lvl="0" algn="l">
              <a:lnSpc>
                <a:spcPct val="106607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6599"/>
              <a:buFont typeface="Arial"/>
              <a:buNone/>
              <a:defRPr sz="65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dt" idx="10"/>
          </p:nvPr>
        </p:nvSpPr>
        <p:spPr>
          <a:xfrm>
            <a:off x="1246610" y="7576873"/>
            <a:ext cx="8817312" cy="1246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975" tIns="0" rIns="0" bIns="2519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177"/>
              <a:buFont typeface="Arial"/>
              <a:buNone/>
              <a:defRPr sz="4177" b="0" i="0" u="none" strike="noStrike" cap="none">
                <a:solidFill>
                  <a:srgbClr val="00AED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Google Shape;1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6610" y="0"/>
            <a:ext cx="8000003" cy="2285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06485" y="8823740"/>
            <a:ext cx="11307141" cy="2512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4x afbeelding">
  <p:cSld name="3 4x afbeelding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7"/>
          <p:cNvSpPr txBox="1">
            <a:spLocks noGrp="1"/>
          </p:cNvSpPr>
          <p:nvPr>
            <p:ph type="pic" idx="2"/>
          </p:nvPr>
        </p:nvSpPr>
        <p:spPr>
          <a:xfrm>
            <a:off x="1246610" y="1246702"/>
            <a:ext cx="8506964" cy="4096301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pic" idx="3"/>
          </p:nvPr>
        </p:nvSpPr>
        <p:spPr>
          <a:xfrm>
            <a:off x="10340949" y="1246702"/>
            <a:ext cx="8508629" cy="4096301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pic" idx="4"/>
          </p:nvPr>
        </p:nvSpPr>
        <p:spPr>
          <a:xfrm>
            <a:off x="10340949" y="5956456"/>
            <a:ext cx="8508629" cy="4096301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pic" idx="5"/>
          </p:nvPr>
        </p:nvSpPr>
        <p:spPr>
          <a:xfrm>
            <a:off x="1246610" y="5956456"/>
            <a:ext cx="8508629" cy="4096301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6x afbeelding">
  <p:cSld name="3 6x afbeelding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8"/>
          <p:cNvSpPr txBox="1">
            <a:spLocks noGrp="1"/>
          </p:cNvSpPr>
          <p:nvPr>
            <p:ph type="pic" idx="2"/>
          </p:nvPr>
        </p:nvSpPr>
        <p:spPr>
          <a:xfrm>
            <a:off x="1246610" y="1246702"/>
            <a:ext cx="5453435" cy="4092342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pic" idx="3"/>
          </p:nvPr>
        </p:nvSpPr>
        <p:spPr>
          <a:xfrm>
            <a:off x="1246610" y="5960415"/>
            <a:ext cx="5453435" cy="4092342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pic" idx="4"/>
          </p:nvPr>
        </p:nvSpPr>
        <p:spPr>
          <a:xfrm>
            <a:off x="13400094" y="1246702"/>
            <a:ext cx="5453435" cy="4092342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38"/>
          <p:cNvSpPr txBox="1">
            <a:spLocks noGrp="1"/>
          </p:cNvSpPr>
          <p:nvPr>
            <p:ph type="pic" idx="5"/>
          </p:nvPr>
        </p:nvSpPr>
        <p:spPr>
          <a:xfrm>
            <a:off x="13400094" y="5960415"/>
            <a:ext cx="5453435" cy="4092342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38"/>
          <p:cNvSpPr txBox="1">
            <a:spLocks noGrp="1"/>
          </p:cNvSpPr>
          <p:nvPr>
            <p:ph type="pic" idx="6"/>
          </p:nvPr>
        </p:nvSpPr>
        <p:spPr>
          <a:xfrm>
            <a:off x="7321372" y="1246702"/>
            <a:ext cx="5453435" cy="4092342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38"/>
          <p:cNvSpPr txBox="1">
            <a:spLocks noGrp="1"/>
          </p:cNvSpPr>
          <p:nvPr>
            <p:ph type="pic" idx="7"/>
          </p:nvPr>
        </p:nvSpPr>
        <p:spPr>
          <a:xfrm>
            <a:off x="7320668" y="5960415"/>
            <a:ext cx="5453435" cy="4092342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1x afbeelding met content en titel (1regel)">
  <p:cSld name="3 1x afbeelding met content en titel (1regel)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9"/>
          <p:cNvSpPr txBox="1">
            <a:spLocks noGrp="1"/>
          </p:cNvSpPr>
          <p:nvPr>
            <p:ph type="body" idx="1"/>
          </p:nvPr>
        </p:nvSpPr>
        <p:spPr>
          <a:xfrm>
            <a:off x="1246610" y="2513191"/>
            <a:ext cx="11311786" cy="2077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9"/>
          <p:cNvSpPr txBox="1">
            <a:spLocks noGrp="1"/>
          </p:cNvSpPr>
          <p:nvPr>
            <p:ph type="pic" idx="2"/>
          </p:nvPr>
        </p:nvSpPr>
        <p:spPr>
          <a:xfrm>
            <a:off x="1246610" y="5026374"/>
            <a:ext cx="17602959" cy="506595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39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50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1 content en 2x figuur">
  <p:cSld name="2_content1 content en 2x figuu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0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0"/>
          <p:cNvSpPr txBox="1">
            <a:spLocks noGrp="1"/>
          </p:cNvSpPr>
          <p:nvPr>
            <p:ph type="body" idx="1"/>
          </p:nvPr>
        </p:nvSpPr>
        <p:spPr>
          <a:xfrm>
            <a:off x="1226823" y="2513191"/>
            <a:ext cx="11358027" cy="1860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0"/>
          <p:cNvSpPr txBox="1">
            <a:spLocks noGrp="1"/>
          </p:cNvSpPr>
          <p:nvPr>
            <p:ph type="pic" idx="2"/>
          </p:nvPr>
        </p:nvSpPr>
        <p:spPr>
          <a:xfrm>
            <a:off x="10340949" y="4986799"/>
            <a:ext cx="8508629" cy="506595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40"/>
          <p:cNvSpPr txBox="1">
            <a:spLocks noGrp="1"/>
          </p:cNvSpPr>
          <p:nvPr>
            <p:ph type="pic" idx="3"/>
          </p:nvPr>
        </p:nvSpPr>
        <p:spPr>
          <a:xfrm>
            <a:off x="1246610" y="4986799"/>
            <a:ext cx="8508629" cy="506595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3x afbeelding met content en titel (1regel)">
  <p:cSld name="3 3x afbeelding met content en titel (1regel)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1"/>
          <p:cNvSpPr txBox="1">
            <a:spLocks noGrp="1"/>
          </p:cNvSpPr>
          <p:nvPr>
            <p:ph type="body" idx="1"/>
          </p:nvPr>
        </p:nvSpPr>
        <p:spPr>
          <a:xfrm>
            <a:off x="1226823" y="2513191"/>
            <a:ext cx="11358027" cy="1860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1"/>
          <p:cNvSpPr txBox="1">
            <a:spLocks noGrp="1"/>
          </p:cNvSpPr>
          <p:nvPr>
            <p:ph type="pic" idx="2"/>
          </p:nvPr>
        </p:nvSpPr>
        <p:spPr>
          <a:xfrm>
            <a:off x="13404052" y="5006586"/>
            <a:ext cx="5453435" cy="5046171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41"/>
          <p:cNvSpPr txBox="1">
            <a:spLocks noGrp="1"/>
          </p:cNvSpPr>
          <p:nvPr>
            <p:ph type="pic" idx="3"/>
          </p:nvPr>
        </p:nvSpPr>
        <p:spPr>
          <a:xfrm>
            <a:off x="1246610" y="5006586"/>
            <a:ext cx="5453435" cy="5046171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41"/>
          <p:cNvSpPr txBox="1">
            <a:spLocks noGrp="1"/>
          </p:cNvSpPr>
          <p:nvPr>
            <p:ph type="pic" idx="4"/>
          </p:nvPr>
        </p:nvSpPr>
        <p:spPr>
          <a:xfrm>
            <a:off x="7325331" y="5005032"/>
            <a:ext cx="5453435" cy="5047725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41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 eindslide">
  <p:cSld name="1 eindslide">
    <p:bg>
      <p:bgPr>
        <a:solidFill>
          <a:srgbClr val="76B728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2"/>
          <p:cNvSpPr txBox="1">
            <a:spLocks noGrp="1"/>
          </p:cNvSpPr>
          <p:nvPr>
            <p:ph type="body" idx="1"/>
          </p:nvPr>
        </p:nvSpPr>
        <p:spPr>
          <a:xfrm>
            <a:off x="1246610" y="1246702"/>
            <a:ext cx="8805434" cy="88060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81000" tIns="381000" rIns="381000" bIns="381000" anchor="ctr" anchorCtr="1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99"/>
              <a:buNone/>
              <a:defRPr sz="6599">
                <a:solidFill>
                  <a:srgbClr val="76B728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8" name="Google Shape;78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36216" y="10057988"/>
            <a:ext cx="10067882" cy="1258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index slide">
  <p:cSld name="1 index slid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4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4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4FA8"/>
              </a:buClr>
              <a:buSzPts val="4700"/>
              <a:buFont typeface="Arial"/>
              <a:buNone/>
              <a:defRPr sz="4700" b="0" i="0" u="none" strike="noStrike" cap="none">
                <a:solidFill>
                  <a:srgbClr val="8B4FA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44"/>
          <p:cNvSpPr txBox="1">
            <a:spLocks noGrp="1"/>
          </p:cNvSpPr>
          <p:nvPr>
            <p:ph type="body" idx="1"/>
          </p:nvPr>
        </p:nvSpPr>
        <p:spPr>
          <a:xfrm>
            <a:off x="1246610" y="2513191"/>
            <a:ext cx="17602959" cy="7519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  <a:defRPr sz="4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7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AutoNum type="arabicPeriod"/>
              <a:defRPr sz="4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27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AutoNum type="alphaLcPeriod"/>
              <a:defRPr sz="4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AutoNum type="romanLcPeriod"/>
              <a:defRPr sz="4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7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Char char="‑"/>
              <a:defRPr sz="4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ntent 1 kolom met titel (1 regel)">
  <p:cSld name="3 content 1 kolom met titel (1 regel)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9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9"/>
          <p:cNvSpPr txBox="1">
            <a:spLocks noGrp="1"/>
          </p:cNvSpPr>
          <p:nvPr>
            <p:ph type="body" idx="1"/>
          </p:nvPr>
        </p:nvSpPr>
        <p:spPr>
          <a:xfrm>
            <a:off x="1246610" y="2513191"/>
            <a:ext cx="11358027" cy="752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marL="914400" lvl="1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  <a:defRPr/>
            </a:lvl2pPr>
            <a:lvl3pPr marL="1371600" lvl="2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  <a:defRPr/>
            </a:lvl3pPr>
            <a:lvl4pPr marL="1828800" lvl="3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  <a:defRPr/>
            </a:lvl4pPr>
            <a:lvl5pPr marL="2286000" lvl="4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Arial"/>
              <a:buChar char="‑"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 schutblad kader links">
  <p:cSld name="3 schutblad kader link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0"/>
          <p:cNvSpPr/>
          <p:nvPr/>
        </p:nvSpPr>
        <p:spPr>
          <a:xfrm>
            <a:off x="1245595" y="1245595"/>
            <a:ext cx="5032802" cy="50328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0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5032839" cy="503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0" tIns="1367975" rIns="381000" bIns="3810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5277"/>
              <a:buFont typeface="Arial"/>
              <a:buNone/>
              <a:defRPr sz="527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0"/>
          <p:cNvSpPr/>
          <p:nvPr/>
        </p:nvSpPr>
        <p:spPr>
          <a:xfrm>
            <a:off x="1240246" y="10060146"/>
            <a:ext cx="5011195" cy="12491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6823" y="1266489"/>
            <a:ext cx="5051575" cy="1435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9706" y="10061655"/>
            <a:ext cx="5011734" cy="1247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ntent met titel (meerdere regels)">
  <p:cSld name="3 content met titel (meerdere regels)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1"/>
          <p:cNvSpPr txBox="1">
            <a:spLocks noGrp="1"/>
          </p:cNvSpPr>
          <p:nvPr>
            <p:ph type="body" idx="1"/>
          </p:nvPr>
        </p:nvSpPr>
        <p:spPr>
          <a:xfrm>
            <a:off x="1246610" y="3759884"/>
            <a:ext cx="11318452" cy="585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marL="914400" lvl="1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  <a:defRPr/>
            </a:lvl2pPr>
            <a:lvl3pPr marL="1371600" lvl="2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  <a:defRPr/>
            </a:lvl3pPr>
            <a:lvl4pPr marL="1828800" lvl="3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  <a:defRPr/>
            </a:lvl4pPr>
            <a:lvl5pPr marL="2286000" lvl="4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Arial"/>
              <a:buChar char="‑"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1860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ntent met titel en kleurkaders">
  <p:cSld name="3 content met titel en kleurkader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body" idx="1"/>
          </p:nvPr>
        </p:nvSpPr>
        <p:spPr>
          <a:xfrm>
            <a:off x="1246610" y="2514517"/>
            <a:ext cx="8825221" cy="3126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marL="914400" lvl="1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  <a:defRPr/>
            </a:lvl2pPr>
            <a:lvl3pPr marL="1371600" lvl="2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  <a:defRPr/>
            </a:lvl3pPr>
            <a:lvl4pPr marL="1828800" lvl="3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  <a:defRPr/>
            </a:lvl4pPr>
            <a:lvl5pPr marL="2286000" lvl="4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Arial"/>
              <a:buChar char="‑"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body" idx="2"/>
          </p:nvPr>
        </p:nvSpPr>
        <p:spPr>
          <a:xfrm>
            <a:off x="1246610" y="6242736"/>
            <a:ext cx="3797439" cy="3799469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98"/>
              <a:buNone/>
              <a:defRPr sz="3298">
                <a:solidFill>
                  <a:srgbClr val="FFFFFF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body" idx="3"/>
          </p:nvPr>
        </p:nvSpPr>
        <p:spPr>
          <a:xfrm>
            <a:off x="11318589" y="2514517"/>
            <a:ext cx="7527167" cy="7527697"/>
          </a:xfrm>
          <a:prstGeom prst="rect">
            <a:avLst/>
          </a:prstGeom>
          <a:solidFill>
            <a:srgbClr val="00AEDA"/>
          </a:solidFill>
          <a:ln>
            <a:noFill/>
          </a:ln>
        </p:spPr>
        <p:txBody>
          <a:bodyPr spcFirstLastPara="1" wrap="square" lIns="381000" tIns="381000" rIns="381000" bIns="381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5"/>
              <a:buNone/>
              <a:defRPr sz="4705">
                <a:solidFill>
                  <a:srgbClr val="FFFFFF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ntent met afbeelding rechts">
  <p:cSld name="3 content met afbeelding rech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3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body" idx="1"/>
          </p:nvPr>
        </p:nvSpPr>
        <p:spPr>
          <a:xfrm>
            <a:off x="1246610" y="2513191"/>
            <a:ext cx="8825221" cy="752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7975" bIns="0" anchor="t" anchorCtr="0">
            <a:noAutofit/>
          </a:bodyPr>
          <a:lstStyle>
            <a:lvl1pPr marL="457200" lvl="0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  <a:defRPr/>
            </a:lvl1pPr>
            <a:lvl2pPr marL="914400" lvl="1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  <a:defRPr/>
            </a:lvl2pPr>
            <a:lvl3pPr marL="1371600" lvl="2" indent="-438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Arial"/>
              <a:buChar char="‑"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pic" idx="2"/>
          </p:nvPr>
        </p:nvSpPr>
        <p:spPr>
          <a:xfrm>
            <a:off x="11326361" y="2564635"/>
            <a:ext cx="7527167" cy="7527697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1x figuur met titel (1regel)">
  <p:cSld name="3 1x figuur met titel (1regel)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4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body" idx="1"/>
          </p:nvPr>
        </p:nvSpPr>
        <p:spPr>
          <a:xfrm>
            <a:off x="1246610" y="2525060"/>
            <a:ext cx="17602959" cy="7527697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98"/>
              <a:buNone/>
              <a:defRPr sz="3298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1x afbeelding met titel (1regel)">
  <p:cSld name="3 1x afbeelding met titel (1regel)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5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pic" idx="2"/>
          </p:nvPr>
        </p:nvSpPr>
        <p:spPr>
          <a:xfrm>
            <a:off x="1246610" y="2525060"/>
            <a:ext cx="17602959" cy="7527697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1x afbeelding">
  <p:cSld name="3 1x afbeelding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6"/>
          <p:cNvSpPr txBox="1">
            <a:spLocks noGrp="1"/>
          </p:cNvSpPr>
          <p:nvPr>
            <p:ph type="pic" idx="2"/>
          </p:nvPr>
        </p:nvSpPr>
        <p:spPr>
          <a:xfrm>
            <a:off x="1246610" y="1246702"/>
            <a:ext cx="17602959" cy="8806056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body" idx="1"/>
          </p:nvPr>
        </p:nvSpPr>
        <p:spPr>
          <a:xfrm>
            <a:off x="1246610" y="2513191"/>
            <a:ext cx="11358027" cy="752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59504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5"/>
              <a:buFont typeface="Arial"/>
              <a:buNone/>
              <a:defRPr sz="4705" b="0" i="0" u="none" strike="noStrike" cap="none">
                <a:solidFill>
                  <a:srgbClr val="00AED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2" name="Google Shape;12;p27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2565063" y="0"/>
            <a:ext cx="7538094" cy="125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7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246610" y="10056415"/>
            <a:ext cx="5011734" cy="124768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3"/>
          <p:cNvSpPr/>
          <p:nvPr/>
        </p:nvSpPr>
        <p:spPr>
          <a:xfrm>
            <a:off x="1246610" y="10057403"/>
            <a:ext cx="5011734" cy="1246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7"/>
              <a:buFont typeface="Calibri"/>
              <a:buNone/>
            </a:pPr>
            <a:endParaRPr sz="1637" b="0" i="0" u="none" strike="noStrike" cap="none" baseline="-25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65063" y="0"/>
            <a:ext cx="7538094" cy="125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6610" y="10056415"/>
            <a:ext cx="4986799" cy="124670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0.xml"/><Relationship Id="rId4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title"/>
          </p:nvPr>
        </p:nvSpPr>
        <p:spPr>
          <a:xfrm>
            <a:off x="1246610" y="2513191"/>
            <a:ext cx="8811249" cy="503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0" tIns="287975" rIns="381000" bIns="0" anchor="t" anchorCtr="0">
            <a:noAutofit/>
          </a:bodyPr>
          <a:lstStyle/>
          <a:p>
            <a:pPr marL="0" lvl="0" indent="0" algn="l" rtl="0">
              <a:lnSpc>
                <a:spcPct val="10823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6500"/>
              <a:buFont typeface="Arial"/>
              <a:buNone/>
            </a:pPr>
            <a:r>
              <a:rPr lang="nl-NL"/>
              <a:t>Marktvormen en marktfalen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1246610" y="7576873"/>
            <a:ext cx="8817312" cy="1246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975" tIns="0" rIns="0" bIns="2519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177"/>
              <a:buFont typeface="Arial"/>
              <a:buNone/>
            </a:pPr>
            <a:r>
              <a:rPr lang="nl-NL" sz="4177" b="0" i="0" u="none" strike="noStrike" cap="none">
                <a:solidFill>
                  <a:srgbClr val="00AEDA"/>
                </a:solidFill>
                <a:latin typeface="Arial"/>
                <a:ea typeface="Arial"/>
                <a:cs typeface="Arial"/>
                <a:sym typeface="Arial"/>
              </a:rPr>
              <a:t>20/2/21</a:t>
            </a:r>
            <a:endParaRPr sz="4177" b="0" i="0" u="none" strike="noStrike" cap="none">
              <a:solidFill>
                <a:srgbClr val="00AED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 dirty="0"/>
              <a:t>1.1Een perfecte markt</a:t>
            </a:r>
            <a:endParaRPr dirty="0"/>
          </a:p>
        </p:txBody>
      </p:sp>
      <p:sp>
        <p:nvSpPr>
          <p:cNvPr id="167" name="Google Shape;167;p10"/>
          <p:cNvSpPr txBox="1"/>
          <p:nvPr/>
        </p:nvSpPr>
        <p:spPr>
          <a:xfrm>
            <a:off x="1051049" y="2774355"/>
            <a:ext cx="15985777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 de variabele kosten niet proportioneel verlopen, maar volgens de </a:t>
            </a:r>
            <a:r>
              <a:rPr lang="nl-NL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wet van toe- en afnemende meeropbrengsten</a:t>
            </a: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ziet het marktmodel er anders uit.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Ook in dit marktmodel kun je aangeven wanneer de winst maximaal is (wederom bij MO = MK).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39882" y="5222627"/>
            <a:ext cx="11051203" cy="5337302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0"/>
          <p:cNvSpPr txBox="1"/>
          <p:nvPr/>
        </p:nvSpPr>
        <p:spPr>
          <a:xfrm>
            <a:off x="1051048" y="6086723"/>
            <a:ext cx="8856985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de rechtergrafiek is te zien dat 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Individuele aanbieder hoeveelheidsaanpasser is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Geen marktmacht bezit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Kostenlijnen een U-vormig verloop hebben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 dirty="0"/>
              <a:t>1.1Een perfecte markt </a:t>
            </a:r>
            <a:endParaRPr dirty="0"/>
          </a:p>
        </p:txBody>
      </p:sp>
      <p:sp>
        <p:nvSpPr>
          <p:cNvPr id="175" name="Google Shape;175;p11"/>
          <p:cNvSpPr txBox="1">
            <a:spLocks noGrp="1"/>
          </p:cNvSpPr>
          <p:nvPr>
            <p:ph type="body" idx="4294967295"/>
          </p:nvPr>
        </p:nvSpPr>
        <p:spPr>
          <a:xfrm>
            <a:off x="1246610" y="2774355"/>
            <a:ext cx="11469736" cy="6264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 b="1" dirty="0">
                <a:solidFill>
                  <a:schemeClr val="dk1"/>
                </a:solidFill>
              </a:rPr>
              <a:t>Markt van volkomen concurrentie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 dirty="0">
                <a:solidFill>
                  <a:schemeClr val="dk1"/>
                </a:solidFill>
              </a:rPr>
              <a:t>Maximale winst bepalen </a:t>
            </a:r>
            <a:endParaRPr dirty="0"/>
          </a:p>
          <a:p>
            <a:pPr marL="502599" lvl="0" indent="-502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nl-NL" sz="3600" dirty="0">
                <a:solidFill>
                  <a:schemeClr val="dk1"/>
                </a:solidFill>
              </a:rPr>
              <a:t>Zoek naar snijpunt MO = MK</a:t>
            </a:r>
            <a:endParaRPr dirty="0"/>
          </a:p>
          <a:p>
            <a:pPr marL="502599" lvl="0" indent="-502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nl-NL" sz="3600" dirty="0">
                <a:solidFill>
                  <a:schemeClr val="dk1"/>
                </a:solidFill>
              </a:rPr>
              <a:t>Bepaal de hoeveelheid bij het snijpunt</a:t>
            </a:r>
            <a:endParaRPr dirty="0"/>
          </a:p>
          <a:p>
            <a:pPr marL="502599" lvl="0" indent="-502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nl-NL" sz="3600" dirty="0">
                <a:solidFill>
                  <a:schemeClr val="dk1"/>
                </a:solidFill>
              </a:rPr>
              <a:t>Bepaal GTK bij deze hoeveelheid</a:t>
            </a:r>
            <a:endParaRPr dirty="0"/>
          </a:p>
          <a:p>
            <a:pPr marL="502599" lvl="0" indent="-502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nl-NL" sz="3600" dirty="0">
                <a:solidFill>
                  <a:schemeClr val="dk1"/>
                </a:solidFill>
              </a:rPr>
              <a:t>Verschil tussen GO en GTK geeft de winst aan </a:t>
            </a:r>
            <a:endParaRPr dirty="0"/>
          </a:p>
          <a:p>
            <a:pPr marL="502599" lvl="0" indent="-502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nl-NL" sz="3600" dirty="0">
                <a:solidFill>
                  <a:schemeClr val="dk1"/>
                </a:solidFill>
              </a:rPr>
              <a:t>Arceer rechthoek door basis q en hoogte (GO – GTK)</a:t>
            </a:r>
            <a:endParaRPr dirty="0"/>
          </a:p>
          <a:p>
            <a:pPr marL="502599" lvl="0" indent="-273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 dirty="0">
              <a:solidFill>
                <a:schemeClr val="dk1"/>
              </a:solidFill>
            </a:endParaRPr>
          </a:p>
          <a:p>
            <a:pPr marL="502599" lvl="0" indent="-273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 dirty="0">
                <a:solidFill>
                  <a:schemeClr val="dk1"/>
                </a:solidFill>
              </a:rPr>
              <a:t> </a:t>
            </a:r>
            <a:endParaRPr sz="3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 dirty="0">
              <a:solidFill>
                <a:schemeClr val="dk1"/>
              </a:solidFill>
            </a:endParaRPr>
          </a:p>
        </p:txBody>
      </p:sp>
      <p:pic>
        <p:nvPicPr>
          <p:cNvPr id="176" name="Google Shape;17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89137" y="2270298"/>
            <a:ext cx="6501133" cy="705678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1"/>
          <p:cNvSpPr/>
          <p:nvPr/>
        </p:nvSpPr>
        <p:spPr>
          <a:xfrm>
            <a:off x="17036827" y="4790579"/>
            <a:ext cx="216024" cy="216024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8" name="Google Shape;178;p11"/>
          <p:cNvCxnSpPr>
            <a:stCxn id="177" idx="4"/>
          </p:cNvCxnSpPr>
          <p:nvPr/>
        </p:nvCxnSpPr>
        <p:spPr>
          <a:xfrm flipH="1">
            <a:off x="17108839" y="5006603"/>
            <a:ext cx="36000" cy="28083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79" name="Google Shape;179;p11"/>
          <p:cNvCxnSpPr/>
          <p:nvPr/>
        </p:nvCxnSpPr>
        <p:spPr>
          <a:xfrm rot="10800000">
            <a:off x="14228513" y="5798691"/>
            <a:ext cx="291632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80" name="Google Shape;180;p11"/>
          <p:cNvSpPr/>
          <p:nvPr/>
        </p:nvSpPr>
        <p:spPr>
          <a:xfrm>
            <a:off x="14228514" y="4934595"/>
            <a:ext cx="2880320" cy="864096"/>
          </a:xfrm>
          <a:prstGeom prst="rect">
            <a:avLst/>
          </a:prstGeom>
          <a:solidFill>
            <a:srgbClr val="C00000">
              <a:alpha val="49803"/>
            </a:srgbClr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1" name="Google Shape;181;p11"/>
          <p:cNvCxnSpPr/>
          <p:nvPr/>
        </p:nvCxnSpPr>
        <p:spPr>
          <a:xfrm>
            <a:off x="17036827" y="5006603"/>
            <a:ext cx="0" cy="72008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 dirty="0"/>
              <a:t>1.1Een perfecte markt </a:t>
            </a:r>
            <a:endParaRPr dirty="0"/>
          </a:p>
        </p:txBody>
      </p:sp>
      <p:sp>
        <p:nvSpPr>
          <p:cNvPr id="187" name="Google Shape;187;p12"/>
          <p:cNvSpPr txBox="1">
            <a:spLocks noGrp="1"/>
          </p:cNvSpPr>
          <p:nvPr>
            <p:ph type="body" idx="4294967295"/>
          </p:nvPr>
        </p:nvSpPr>
        <p:spPr>
          <a:xfrm>
            <a:off x="907034" y="2486323"/>
            <a:ext cx="11973792" cy="770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 b="1">
                <a:solidFill>
                  <a:schemeClr val="dk1"/>
                </a:solidFill>
              </a:rPr>
              <a:t>Markt van volkomen concurrentie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>
                <a:solidFill>
                  <a:schemeClr val="dk1"/>
                </a:solidFill>
              </a:rPr>
              <a:t>Naast maximale winst kan een ondernemer andere doelstellingen hebben: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 b="1">
                <a:solidFill>
                  <a:schemeClr val="dk1"/>
                </a:solidFill>
              </a:rPr>
              <a:t> -	</a:t>
            </a:r>
            <a:r>
              <a:rPr lang="nl-NL" sz="3600">
                <a:solidFill>
                  <a:schemeClr val="dk1"/>
                </a:solidFill>
              </a:rPr>
              <a:t>Maximale omzet: deze bereikt een ondernemer als 	er maximaal geproduceerd wordt: de hele 	productiecapaciteit wordt gebruikt.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>
                <a:solidFill>
                  <a:schemeClr val="dk1"/>
                </a:solidFill>
              </a:rPr>
              <a:t>-	Break-even-punt: deze bereikt een ondernemer als 	de opbrengsten gelijk zijn aan de kosten: GO = GTK.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 b="1">
              <a:solidFill>
                <a:schemeClr val="dk1"/>
              </a:solidFill>
            </a:endParaRPr>
          </a:p>
          <a:p>
            <a:pPr marL="502599" lvl="0" indent="-273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>
              <a:solidFill>
                <a:schemeClr val="dk1"/>
              </a:solidFill>
            </a:endParaRPr>
          </a:p>
          <a:p>
            <a:pPr marL="502599" lvl="0" indent="-273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>
                <a:solidFill>
                  <a:schemeClr val="dk1"/>
                </a:solidFill>
              </a:rPr>
              <a:t> </a:t>
            </a: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6610" y="3002159"/>
            <a:ext cx="10409976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3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1.2	De enige aanbieder</a:t>
            </a:r>
            <a:endParaRPr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3788810" y="6878811"/>
            <a:ext cx="4319095" cy="2088303"/>
            <a:chOff x="3788810" y="6878811"/>
            <a:chExt cx="4319095" cy="2088303"/>
          </a:xfrm>
        </p:grpSpPr>
        <p:sp>
          <p:nvSpPr>
            <p:cNvPr id="196" name="Google Shape;196;p13"/>
            <p:cNvSpPr/>
            <p:nvPr/>
          </p:nvSpPr>
          <p:spPr>
            <a:xfrm>
              <a:off x="3788810" y="6878811"/>
              <a:ext cx="3133366" cy="1152128"/>
            </a:xfrm>
            <a:prstGeom prst="ellipse">
              <a:avLst/>
            </a:prstGeom>
            <a:noFill/>
            <a:ln w="762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7" name="Google Shape;197;p13"/>
            <p:cNvCxnSpPr>
              <a:stCxn id="196" idx="5"/>
            </p:cNvCxnSpPr>
            <p:nvPr/>
          </p:nvCxnSpPr>
          <p:spPr>
            <a:xfrm>
              <a:off x="6463305" y="7862214"/>
              <a:ext cx="1644600" cy="1104900"/>
            </a:xfrm>
            <a:prstGeom prst="straightConnector1">
              <a:avLst/>
            </a:prstGeom>
            <a:noFill/>
            <a:ln w="76200" cap="flat" cmpd="sng">
              <a:solidFill>
                <a:srgbClr val="00B0F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198" name="Google Shape;198;p13"/>
          <p:cNvSpPr txBox="1"/>
          <p:nvPr/>
        </p:nvSpPr>
        <p:spPr>
          <a:xfrm>
            <a:off x="8107834" y="8484492"/>
            <a:ext cx="8424936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Arial"/>
              <a:buChar char="•"/>
            </a:pPr>
            <a:r>
              <a:rPr lang="nl-N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Natuurlijk monopolie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Arial"/>
              <a:buChar char="•"/>
            </a:pPr>
            <a:r>
              <a:rPr lang="nl-N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Staatsmonopolie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Arial"/>
              <a:buChar char="•"/>
            </a:pPr>
            <a:r>
              <a:rPr lang="nl-N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Technisch monopolie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Arial"/>
              <a:buChar char="•"/>
            </a:pPr>
            <a:r>
              <a:rPr lang="nl-N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Feitelijk monopolie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1.2	De enige aanbieder</a:t>
            </a:r>
            <a:endParaRPr/>
          </a:p>
        </p:txBody>
      </p:sp>
      <p:sp>
        <p:nvSpPr>
          <p:cNvPr id="204" name="Google Shape;204;p14"/>
          <p:cNvSpPr txBox="1"/>
          <p:nvPr/>
        </p:nvSpPr>
        <p:spPr>
          <a:xfrm>
            <a:off x="1267642" y="2338675"/>
            <a:ext cx="12189816" cy="78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 enige aanbieder kun je zelf de </a:t>
            </a:r>
            <a:r>
              <a:rPr lang="nl-NL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prijs</a:t>
            </a: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bepalen; de consument bepaalt hoeveel zij voor deze prijs afneemt.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Hierdoor is de vraaglijn gelijk aan de gemiddelde opbrengstenlijn (GO).</a:t>
            </a:r>
            <a:endParaRPr/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Doelstelling bij het bepalen van de prijs is: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28700" marR="0" lvl="1" indent="-5715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Char char="•"/>
            </a:pPr>
            <a:r>
              <a:rPr lang="nl-NL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Maximale omzet	(bij MO = 0)</a:t>
            </a:r>
            <a:endParaRPr/>
          </a:p>
          <a:p>
            <a:pPr marL="5715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28700" marR="0" lvl="1" indent="-5715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Char char="•"/>
            </a:pPr>
            <a:r>
              <a:rPr lang="nl-NL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Maximale winst	(bij MO = MK)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28700" marR="0" lvl="1" indent="-5715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Char char="•"/>
            </a:pPr>
            <a:r>
              <a:rPr lang="nl-NL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Break-even-punt	(bij GO = GTK)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287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4"/>
          <p:cNvSpPr txBox="1">
            <a:spLocks noGrp="1"/>
          </p:cNvSpPr>
          <p:nvPr>
            <p:ph type="body" idx="4294967295"/>
          </p:nvPr>
        </p:nvSpPr>
        <p:spPr>
          <a:xfrm>
            <a:off x="14516548" y="2342307"/>
            <a:ext cx="5032882" cy="3168352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Prijszetter:</a:t>
            </a:r>
            <a:r>
              <a:rPr lang="nl-NL" sz="3200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Een aanbieder die voldoende marktmacht heeft om zijn eigen verkoopprijs te bepalen.</a:t>
            </a:r>
            <a:endParaRPr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1.2 De enige aanbieder </a:t>
            </a:r>
            <a:endParaRPr/>
          </a:p>
        </p:txBody>
      </p:sp>
      <p:sp>
        <p:nvSpPr>
          <p:cNvPr id="211" name="Google Shape;211;p15"/>
          <p:cNvSpPr txBox="1">
            <a:spLocks noGrp="1"/>
          </p:cNvSpPr>
          <p:nvPr>
            <p:ph type="body" idx="4294967295"/>
          </p:nvPr>
        </p:nvSpPr>
        <p:spPr>
          <a:xfrm>
            <a:off x="1246610" y="2774355"/>
            <a:ext cx="11469736" cy="6264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 b="1">
                <a:solidFill>
                  <a:schemeClr val="dk1"/>
                </a:solidFill>
              </a:rPr>
              <a:t>Gemiddelde en marginale kosten en opbrengsten van een monopolist </a:t>
            </a:r>
            <a:endParaRPr/>
          </a:p>
          <a:p>
            <a:pPr marL="502599" lvl="0" indent="-273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 b="1">
              <a:solidFill>
                <a:schemeClr val="dk1"/>
              </a:solidFill>
            </a:endParaRPr>
          </a:p>
          <a:p>
            <a:pPr marL="502599" lvl="0" indent="-502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nl-NL" sz="3600">
                <a:solidFill>
                  <a:schemeClr val="dk1"/>
                </a:solidFill>
              </a:rPr>
              <a:t>GO = vraagcurve, geeft aan hoeveel een monopolist bij iedere prijs kan afzetten</a:t>
            </a:r>
            <a:endParaRPr/>
          </a:p>
          <a:p>
            <a:pPr marL="502599" lvl="0" indent="-273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>
              <a:solidFill>
                <a:schemeClr val="dk1"/>
              </a:solidFill>
            </a:endParaRPr>
          </a:p>
          <a:p>
            <a:pPr marL="502599" lvl="0" indent="-502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nl-NL" sz="3600">
                <a:solidFill>
                  <a:schemeClr val="dk1"/>
                </a:solidFill>
              </a:rPr>
              <a:t>MO = afgeleide van GO, daalt altijd twee keer zo snel</a:t>
            </a:r>
            <a:endParaRPr/>
          </a:p>
          <a:p>
            <a:pPr marL="502599" lvl="0" indent="-273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>
              <a:solidFill>
                <a:schemeClr val="dk1"/>
              </a:solidFill>
            </a:endParaRPr>
          </a:p>
          <a:p>
            <a:pPr marL="502599" lvl="0" indent="-502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nl-NL" sz="3600">
                <a:solidFill>
                  <a:schemeClr val="dk1"/>
                </a:solidFill>
              </a:rPr>
              <a:t>MK = de extra kosten als je één extra product verkoopt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>
              <a:solidFill>
                <a:schemeClr val="dk1"/>
              </a:solidFill>
            </a:endParaRPr>
          </a:p>
        </p:txBody>
      </p:sp>
      <p:pic>
        <p:nvPicPr>
          <p:cNvPr id="212" name="Google Shape;21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96466" y="2098714"/>
            <a:ext cx="5877297" cy="6819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96466" y="2132019"/>
            <a:ext cx="5965520" cy="680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740231" y="2132250"/>
            <a:ext cx="5933531" cy="6906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1.2	De enige aanbieder</a:t>
            </a:r>
            <a:endParaRPr/>
          </a:p>
        </p:txBody>
      </p:sp>
      <p:grpSp>
        <p:nvGrpSpPr>
          <p:cNvPr id="220" name="Google Shape;220;p16"/>
          <p:cNvGrpSpPr/>
          <p:nvPr/>
        </p:nvGrpSpPr>
        <p:grpSpPr>
          <a:xfrm>
            <a:off x="1246610" y="3350419"/>
            <a:ext cx="15358169" cy="646331"/>
            <a:chOff x="1246610" y="3350419"/>
            <a:chExt cx="15358169" cy="646331"/>
          </a:xfrm>
        </p:grpSpPr>
        <p:sp>
          <p:nvSpPr>
            <p:cNvPr id="221" name="Google Shape;221;p16"/>
            <p:cNvSpPr txBox="1"/>
            <p:nvPr/>
          </p:nvSpPr>
          <p:spPr>
            <a:xfrm>
              <a:off x="1246610" y="3350419"/>
              <a:ext cx="1535816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Zolang MO &gt; MK				Totale winst neemt toe bij extra productie</a:t>
              </a:r>
              <a:endParaRPr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5371530" y="3529568"/>
              <a:ext cx="2088232" cy="28803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" name="Google Shape;223;p16"/>
          <p:cNvGrpSpPr/>
          <p:nvPr/>
        </p:nvGrpSpPr>
        <p:grpSpPr>
          <a:xfrm>
            <a:off x="1246610" y="5440392"/>
            <a:ext cx="15358169" cy="646331"/>
            <a:chOff x="1246610" y="3350419"/>
            <a:chExt cx="15358169" cy="646331"/>
          </a:xfrm>
        </p:grpSpPr>
        <p:sp>
          <p:nvSpPr>
            <p:cNvPr id="224" name="Google Shape;224;p16"/>
            <p:cNvSpPr txBox="1"/>
            <p:nvPr/>
          </p:nvSpPr>
          <p:spPr>
            <a:xfrm>
              <a:off x="1246610" y="3350419"/>
              <a:ext cx="1535816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Zodra MO = MK				Geen extra winst meer bij extra productie</a:t>
              </a: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5371530" y="3529568"/>
              <a:ext cx="2088232" cy="28803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" name="Google Shape;226;p16"/>
          <p:cNvGrpSpPr/>
          <p:nvPr/>
        </p:nvGrpSpPr>
        <p:grpSpPr>
          <a:xfrm>
            <a:off x="1246610" y="7456616"/>
            <a:ext cx="15358169" cy="646331"/>
            <a:chOff x="1246610" y="3350419"/>
            <a:chExt cx="15358169" cy="646331"/>
          </a:xfrm>
        </p:grpSpPr>
        <p:sp>
          <p:nvSpPr>
            <p:cNvPr id="227" name="Google Shape;227;p16"/>
            <p:cNvSpPr txBox="1"/>
            <p:nvPr/>
          </p:nvSpPr>
          <p:spPr>
            <a:xfrm>
              <a:off x="1246610" y="3350419"/>
              <a:ext cx="1535816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Zolang MO &lt; MK				Totale winst neemt af bij extra productie</a:t>
              </a:r>
              <a:endParaRPr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5371530" y="3529568"/>
              <a:ext cx="2088232" cy="28803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9" name="Google Shape;229;p16"/>
          <p:cNvSpPr/>
          <p:nvPr/>
        </p:nvSpPr>
        <p:spPr>
          <a:xfrm>
            <a:off x="2563218" y="5150619"/>
            <a:ext cx="2304256" cy="1944216"/>
          </a:xfrm>
          <a:prstGeom prst="roundRect">
            <a:avLst>
              <a:gd name="adj" fmla="val 16667"/>
            </a:avLst>
          </a:prstGeom>
          <a:solidFill>
            <a:srgbClr val="00B0F0">
              <a:alpha val="24705"/>
            </a:srgbClr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Winst is maximaal</a:t>
            </a:r>
            <a:endParaRPr sz="2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7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1.2 De enige aanbieder </a:t>
            </a:r>
            <a:endParaRPr/>
          </a:p>
        </p:txBody>
      </p:sp>
      <p:sp>
        <p:nvSpPr>
          <p:cNvPr id="235" name="Google Shape;235;p17"/>
          <p:cNvSpPr txBox="1">
            <a:spLocks noGrp="1"/>
          </p:cNvSpPr>
          <p:nvPr>
            <p:ph type="body" idx="4294967295"/>
          </p:nvPr>
        </p:nvSpPr>
        <p:spPr>
          <a:xfrm>
            <a:off x="1246610" y="2774355"/>
            <a:ext cx="8805440" cy="6264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 b="1" dirty="0">
                <a:solidFill>
                  <a:schemeClr val="dk1"/>
                </a:solidFill>
              </a:rPr>
              <a:t>Maximale winst arceren </a:t>
            </a:r>
            <a:endParaRPr sz="3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 dirty="0">
                <a:solidFill>
                  <a:schemeClr val="dk1"/>
                </a:solidFill>
              </a:rPr>
              <a:t>Stap 1 	Neem snijpunt MO = MK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 dirty="0">
                <a:solidFill>
                  <a:schemeClr val="dk1"/>
                </a:solidFill>
              </a:rPr>
              <a:t>Stap 2	Bepaal welke hoeveelheid (q)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 dirty="0">
                <a:solidFill>
                  <a:schemeClr val="dk1"/>
                </a:solidFill>
              </a:rPr>
              <a:t>		hierbij hoort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 dirty="0">
                <a:solidFill>
                  <a:schemeClr val="dk1"/>
                </a:solidFill>
              </a:rPr>
              <a:t>Stap 3	Bepaal de prijs bij deze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 dirty="0">
                <a:solidFill>
                  <a:schemeClr val="dk1"/>
                </a:solidFill>
              </a:rPr>
              <a:t>		hoeveelheid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 dirty="0">
                <a:solidFill>
                  <a:schemeClr val="dk1"/>
                </a:solidFill>
              </a:rPr>
              <a:t>Stap 4	Bepaal snijpunt met GTK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 dirty="0">
                <a:solidFill>
                  <a:schemeClr val="dk1"/>
                </a:solidFill>
              </a:rPr>
              <a:t>Stap 5 	Teken de rechthoek en arceer de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 dirty="0">
                <a:solidFill>
                  <a:schemeClr val="dk1"/>
                </a:solidFill>
              </a:rPr>
              <a:t>		oppervlakte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 dirty="0">
              <a:solidFill>
                <a:schemeClr val="dk1"/>
              </a:solidFill>
            </a:endParaRPr>
          </a:p>
        </p:txBody>
      </p:sp>
      <p:pic>
        <p:nvPicPr>
          <p:cNvPr id="236" name="Google Shape;23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8074" y="2774355"/>
            <a:ext cx="9454084" cy="6712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91810" y="9327083"/>
            <a:ext cx="3857625" cy="157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7"/>
          <p:cNvSpPr/>
          <p:nvPr/>
        </p:nvSpPr>
        <p:spPr>
          <a:xfrm>
            <a:off x="14444538" y="6662787"/>
            <a:ext cx="144016" cy="144016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9" name="Google Shape;239;p17"/>
          <p:cNvCxnSpPr/>
          <p:nvPr/>
        </p:nvCxnSpPr>
        <p:spPr>
          <a:xfrm>
            <a:off x="14516545" y="6806803"/>
            <a:ext cx="0" cy="108012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40" name="Google Shape;240;p17"/>
          <p:cNvCxnSpPr/>
          <p:nvPr/>
        </p:nvCxnSpPr>
        <p:spPr>
          <a:xfrm>
            <a:off x="14516545" y="5078611"/>
            <a:ext cx="0" cy="1656184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41" name="Google Shape;241;p17"/>
          <p:cNvCxnSpPr/>
          <p:nvPr/>
        </p:nvCxnSpPr>
        <p:spPr>
          <a:xfrm rot="10800000">
            <a:off x="11822571" y="5038415"/>
            <a:ext cx="2693974" cy="40196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42" name="Google Shape;242;p17"/>
          <p:cNvCxnSpPr/>
          <p:nvPr/>
        </p:nvCxnSpPr>
        <p:spPr>
          <a:xfrm rot="10800000">
            <a:off x="11812749" y="5682361"/>
            <a:ext cx="2693974" cy="40196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43" name="Google Shape;243;p17"/>
          <p:cNvSpPr/>
          <p:nvPr/>
        </p:nvSpPr>
        <p:spPr>
          <a:xfrm>
            <a:off x="11822572" y="5078611"/>
            <a:ext cx="2684151" cy="603750"/>
          </a:xfrm>
          <a:prstGeom prst="rect">
            <a:avLst/>
          </a:prstGeom>
          <a:solidFill>
            <a:srgbClr val="FF0000">
              <a:alpha val="49803"/>
            </a:srgbClr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8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1.2	De enige aanbieder</a:t>
            </a:r>
            <a:endParaRPr/>
          </a:p>
        </p:txBody>
      </p:sp>
      <p:sp>
        <p:nvSpPr>
          <p:cNvPr id="249" name="Google Shape;249;p18"/>
          <p:cNvSpPr txBox="1"/>
          <p:nvPr/>
        </p:nvSpPr>
        <p:spPr>
          <a:xfrm>
            <a:off x="1411090" y="2342307"/>
            <a:ext cx="11412220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Een ondernemer met marktmacht kan de winst verhogen door </a:t>
            </a:r>
            <a:r>
              <a:rPr lang="nl-NL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prijsdiscriminatie</a:t>
            </a: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toe te passen in verschillende marktsegmenten.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Een voorbeeld hiervan zijn piek- en daluren te rekenen in het openbaar vervoer. De treinreis is hetzelfde, de prijs verschilt.</a:t>
            </a:r>
            <a:endParaRPr/>
          </a:p>
        </p:txBody>
      </p:sp>
      <p:sp>
        <p:nvSpPr>
          <p:cNvPr id="250" name="Google Shape;250;p18"/>
          <p:cNvSpPr txBox="1">
            <a:spLocks noGrp="1"/>
          </p:cNvSpPr>
          <p:nvPr>
            <p:ph type="body" idx="4294967295"/>
          </p:nvPr>
        </p:nvSpPr>
        <p:spPr>
          <a:xfrm>
            <a:off x="14516548" y="2342307"/>
            <a:ext cx="5032882" cy="3168352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Prijsdiscriminatie:</a:t>
            </a:r>
            <a:r>
              <a:rPr lang="nl-NL" sz="3200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Wanneer een bedrijf hetzelfde product tegen verschillende prijzen aan verschillende klanten verkoopt.</a:t>
            </a:r>
            <a:endParaRPr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9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1.2 De enige aanbieder </a:t>
            </a:r>
            <a:endParaRPr/>
          </a:p>
        </p:txBody>
      </p:sp>
      <p:sp>
        <p:nvSpPr>
          <p:cNvPr id="256" name="Google Shape;256;p19"/>
          <p:cNvSpPr txBox="1">
            <a:spLocks noGrp="1"/>
          </p:cNvSpPr>
          <p:nvPr>
            <p:ph type="body" idx="4294967295"/>
          </p:nvPr>
        </p:nvSpPr>
        <p:spPr>
          <a:xfrm>
            <a:off x="907034" y="2486323"/>
            <a:ext cx="11973792" cy="770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 dirty="0">
                <a:solidFill>
                  <a:schemeClr val="dk1"/>
                </a:solidFill>
              </a:rPr>
              <a:t>Naast maximale winst kan een ondernemer andere doelstellingen hebben: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 dirty="0">
                <a:solidFill>
                  <a:srgbClr val="00B0F0"/>
                </a:solidFill>
              </a:rPr>
              <a:t>-</a:t>
            </a:r>
            <a:r>
              <a:rPr lang="nl-NL" sz="3600" b="1" dirty="0">
                <a:solidFill>
                  <a:schemeClr val="dk1"/>
                </a:solidFill>
              </a:rPr>
              <a:t>   </a:t>
            </a:r>
            <a:r>
              <a:rPr lang="nl-NL" sz="3600" dirty="0">
                <a:solidFill>
                  <a:schemeClr val="dk1"/>
                </a:solidFill>
              </a:rPr>
              <a:t>Maximale omzet: deze bereikt een ondernemer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 dirty="0">
                <a:solidFill>
                  <a:schemeClr val="dk1"/>
                </a:solidFill>
              </a:rPr>
              <a:t>    als er maximaal geproduceerd wordt: MO = 0.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 dirty="0">
              <a:solidFill>
                <a:schemeClr val="dk1"/>
              </a:solidFill>
            </a:endParaRPr>
          </a:p>
          <a:p>
            <a:pPr marL="502599" lvl="0" indent="-502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Char char="-"/>
            </a:pPr>
            <a:r>
              <a:rPr lang="nl-NL" sz="3600" dirty="0">
                <a:solidFill>
                  <a:schemeClr val="dk1"/>
                </a:solidFill>
              </a:rPr>
              <a:t>Break-even-punt: deze bereikt een ondernemer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 dirty="0">
                <a:solidFill>
                  <a:schemeClr val="dk1"/>
                </a:solidFill>
              </a:rPr>
              <a:t>    als de opbrengsten gelijk zijn aan de kosten: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 dirty="0">
                <a:solidFill>
                  <a:schemeClr val="dk1"/>
                </a:solidFill>
              </a:rPr>
              <a:t>    GO = GTK.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 b="1" dirty="0">
              <a:solidFill>
                <a:schemeClr val="dk1"/>
              </a:solidFill>
            </a:endParaRPr>
          </a:p>
          <a:p>
            <a:pPr marL="502599" lvl="0" indent="-273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 dirty="0">
              <a:solidFill>
                <a:schemeClr val="dk1"/>
              </a:solidFill>
            </a:endParaRPr>
          </a:p>
          <a:p>
            <a:pPr marL="502599" lvl="0" indent="-273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 dirty="0">
                <a:solidFill>
                  <a:schemeClr val="dk1"/>
                </a:solidFill>
              </a:rPr>
              <a:t> </a:t>
            </a:r>
            <a:endParaRPr sz="3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 dirty="0">
              <a:solidFill>
                <a:schemeClr val="dk1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5561" y="6305550"/>
            <a:ext cx="9438539" cy="5003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Hoofdstuk 1 | Marktvormen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11358027" cy="752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nl-NL" dirty="0"/>
              <a:t>1.1	</a:t>
            </a:r>
            <a:r>
              <a:rPr lang="nl-NL" u="sng" dirty="0">
                <a:solidFill>
                  <a:schemeClr val="hlink"/>
                </a:solidFill>
                <a:hlinkClick r:id="rId3" action="ppaction://hlinksldjump"/>
              </a:rPr>
              <a:t>Een perfecte markt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nl-NL" dirty="0"/>
              <a:t>1.2	</a:t>
            </a:r>
            <a:r>
              <a:rPr lang="nl-NL" u="sng" dirty="0">
                <a:solidFill>
                  <a:schemeClr val="hlink"/>
                </a:solidFill>
                <a:hlinkClick r:id="rId4" action="ppaction://hlinksldjump"/>
              </a:rPr>
              <a:t>De enige aanbieder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nl-NL" dirty="0"/>
              <a:t>1.3	</a:t>
            </a:r>
            <a:r>
              <a:rPr lang="nl-NL" u="sng" dirty="0">
                <a:solidFill>
                  <a:schemeClr val="hlink"/>
                </a:solidFill>
                <a:hlinkClick r:id="rId5" action="ppaction://hlinksldjump"/>
              </a:rPr>
              <a:t>Je onderscheiden van de concurrent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nl-NL" dirty="0"/>
              <a:t>1.4	</a:t>
            </a:r>
            <a:r>
              <a:rPr lang="nl-NL" u="sng" dirty="0">
                <a:solidFill>
                  <a:schemeClr val="hlink"/>
                </a:solidFill>
                <a:hlinkClick r:id="rId6" action="ppaction://hlinksldjump"/>
              </a:rPr>
              <a:t>Veel verschillende concurrenten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endParaRPr dirty="0"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331970" y="1246702"/>
            <a:ext cx="19252790" cy="1130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0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1.3	Je onderscheiden van de concurrent</a:t>
            </a:r>
            <a:endParaRPr/>
          </a:p>
        </p:txBody>
      </p:sp>
      <p:sp>
        <p:nvSpPr>
          <p:cNvPr id="264" name="Google Shape;264;p20"/>
          <p:cNvSpPr txBox="1">
            <a:spLocks noGrp="1"/>
          </p:cNvSpPr>
          <p:nvPr>
            <p:ph type="body" idx="4294967295"/>
          </p:nvPr>
        </p:nvSpPr>
        <p:spPr>
          <a:xfrm>
            <a:off x="14327325" y="2342300"/>
            <a:ext cx="5222100" cy="2376300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Prijsconcurrentie:</a:t>
            </a:r>
            <a:r>
              <a:rPr lang="nl-NL" sz="3200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Producenten concurreren met elkaar op basis van prijs.</a:t>
            </a:r>
            <a:endParaRPr sz="3200"/>
          </a:p>
        </p:txBody>
      </p:sp>
      <p:pic>
        <p:nvPicPr>
          <p:cNvPr id="265" name="Google Shape;26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6610" y="3002159"/>
            <a:ext cx="10409976" cy="51845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6" name="Google Shape;266;p20"/>
          <p:cNvGrpSpPr/>
          <p:nvPr/>
        </p:nvGrpSpPr>
        <p:grpSpPr>
          <a:xfrm>
            <a:off x="3355306" y="5870699"/>
            <a:ext cx="7776864" cy="2822844"/>
            <a:chOff x="3356762" y="6878811"/>
            <a:chExt cx="7776864" cy="2822844"/>
          </a:xfrm>
        </p:grpSpPr>
        <p:sp>
          <p:nvSpPr>
            <p:cNvPr id="267" name="Google Shape;267;p20"/>
            <p:cNvSpPr/>
            <p:nvPr/>
          </p:nvSpPr>
          <p:spPr>
            <a:xfrm>
              <a:off x="3356762" y="6878811"/>
              <a:ext cx="7776864" cy="1296144"/>
            </a:xfrm>
            <a:prstGeom prst="ellipse">
              <a:avLst/>
            </a:prstGeom>
            <a:noFill/>
            <a:ln w="762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68" name="Google Shape;268;p20"/>
            <p:cNvCxnSpPr>
              <a:stCxn id="267" idx="4"/>
            </p:cNvCxnSpPr>
            <p:nvPr/>
          </p:nvCxnSpPr>
          <p:spPr>
            <a:xfrm>
              <a:off x="7245194" y="8174955"/>
              <a:ext cx="1347900" cy="1526700"/>
            </a:xfrm>
            <a:prstGeom prst="straightConnector1">
              <a:avLst/>
            </a:prstGeom>
            <a:noFill/>
            <a:ln w="76200" cap="flat" cmpd="sng">
              <a:solidFill>
                <a:srgbClr val="00B0F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269" name="Google Shape;269;p20"/>
          <p:cNvSpPr txBox="1"/>
          <p:nvPr/>
        </p:nvSpPr>
        <p:spPr>
          <a:xfrm>
            <a:off x="8591530" y="8427479"/>
            <a:ext cx="5472608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Producenten verwerven marktmacht door: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Arial"/>
              <a:buChar char="•"/>
            </a:pPr>
            <a:r>
              <a:rPr lang="nl-N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Prijsconcurrentie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Arial"/>
              <a:buChar char="•"/>
            </a:pPr>
            <a:r>
              <a:rPr lang="nl-N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Niet-prijsconcurrentie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0"/>
          <p:cNvSpPr txBox="1">
            <a:spLocks noGrp="1"/>
          </p:cNvSpPr>
          <p:nvPr>
            <p:ph type="body" idx="4294967295"/>
          </p:nvPr>
        </p:nvSpPr>
        <p:spPr>
          <a:xfrm>
            <a:off x="14327250" y="4983050"/>
            <a:ext cx="5222100" cy="4128000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 dirty="0"/>
              <a:t>Niet-prijsconcurrentie:</a:t>
            </a:r>
            <a:br>
              <a:rPr lang="nl-NL" sz="3200" b="1" dirty="0"/>
            </a:br>
            <a:r>
              <a:rPr lang="nl-NL" sz="3200" dirty="0"/>
              <a:t>Producenten concurreren met elkaar op basis van andere producteigenschappen dan prijs, bv kwaliteit en service.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1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1.3	Je onderscheiden van de concurrent</a:t>
            </a:r>
            <a:endParaRPr/>
          </a:p>
        </p:txBody>
      </p:sp>
      <p:sp>
        <p:nvSpPr>
          <p:cNvPr id="276" name="Google Shape;276;p21"/>
          <p:cNvSpPr txBox="1">
            <a:spLocks noGrp="1"/>
          </p:cNvSpPr>
          <p:nvPr>
            <p:ph type="body" idx="4294967295"/>
          </p:nvPr>
        </p:nvSpPr>
        <p:spPr>
          <a:xfrm>
            <a:off x="14372530" y="2342307"/>
            <a:ext cx="5176900" cy="3395445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Prijsstarheid:</a:t>
            </a:r>
            <a:r>
              <a:rPr lang="nl-NL" sz="3200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Producenten veranderen de verkoop-prijzen van producten niet bij wijzigingen in de productiekosten.</a:t>
            </a:r>
            <a:endParaRPr sz="3200"/>
          </a:p>
        </p:txBody>
      </p:sp>
      <p:grpSp>
        <p:nvGrpSpPr>
          <p:cNvPr id="277" name="Google Shape;277;p21"/>
          <p:cNvGrpSpPr/>
          <p:nvPr/>
        </p:nvGrpSpPr>
        <p:grpSpPr>
          <a:xfrm>
            <a:off x="3643338" y="2558331"/>
            <a:ext cx="3456384" cy="1872208"/>
            <a:chOff x="5731570" y="2558331"/>
            <a:chExt cx="4248472" cy="2592288"/>
          </a:xfrm>
        </p:grpSpPr>
        <p:sp>
          <p:nvSpPr>
            <p:cNvPr id="278" name="Google Shape;278;p21"/>
            <p:cNvSpPr/>
            <p:nvPr/>
          </p:nvSpPr>
          <p:spPr>
            <a:xfrm>
              <a:off x="5731570" y="2558331"/>
              <a:ext cx="4248472" cy="1512168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Concurrentie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9" name="Google Shape;279;p21"/>
            <p:cNvCxnSpPr/>
            <p:nvPr/>
          </p:nvCxnSpPr>
          <p:spPr>
            <a:xfrm flipH="1">
              <a:off x="6163618" y="4070499"/>
              <a:ext cx="1692188" cy="1080120"/>
            </a:xfrm>
            <a:prstGeom prst="straightConnector1">
              <a:avLst/>
            </a:prstGeom>
            <a:noFill/>
            <a:ln w="76200" cap="flat" cmpd="sng">
              <a:solidFill>
                <a:srgbClr val="00B0F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280" name="Google Shape;280;p21"/>
            <p:cNvCxnSpPr/>
            <p:nvPr/>
          </p:nvCxnSpPr>
          <p:spPr>
            <a:xfrm>
              <a:off x="7855806" y="4070499"/>
              <a:ext cx="1764196" cy="1080120"/>
            </a:xfrm>
            <a:prstGeom prst="straightConnector1">
              <a:avLst/>
            </a:prstGeom>
            <a:noFill/>
            <a:ln w="76200" cap="flat" cmpd="sng">
              <a:solidFill>
                <a:srgbClr val="00B0F0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grpSp>
        <p:nvGrpSpPr>
          <p:cNvPr id="281" name="Google Shape;281;p21"/>
          <p:cNvGrpSpPr/>
          <p:nvPr/>
        </p:nvGrpSpPr>
        <p:grpSpPr>
          <a:xfrm>
            <a:off x="186954" y="5742275"/>
            <a:ext cx="4675638" cy="4059837"/>
            <a:chOff x="186954" y="5742275"/>
            <a:chExt cx="4675638" cy="4059837"/>
          </a:xfrm>
        </p:grpSpPr>
        <p:cxnSp>
          <p:nvCxnSpPr>
            <p:cNvPr id="282" name="Google Shape;282;p21"/>
            <p:cNvCxnSpPr/>
            <p:nvPr/>
          </p:nvCxnSpPr>
          <p:spPr>
            <a:xfrm flipH="1">
              <a:off x="2050619" y="5742275"/>
              <a:ext cx="1376695" cy="780087"/>
            </a:xfrm>
            <a:prstGeom prst="straightConnector1">
              <a:avLst/>
            </a:prstGeom>
            <a:noFill/>
            <a:ln w="76200" cap="flat" cmpd="sng">
              <a:solidFill>
                <a:srgbClr val="00B0F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283" name="Google Shape;283;p21"/>
            <p:cNvCxnSpPr/>
            <p:nvPr/>
          </p:nvCxnSpPr>
          <p:spPr>
            <a:xfrm>
              <a:off x="3427314" y="5742275"/>
              <a:ext cx="1435278" cy="780087"/>
            </a:xfrm>
            <a:prstGeom prst="straightConnector1">
              <a:avLst/>
            </a:prstGeom>
            <a:noFill/>
            <a:ln w="76200" cap="flat" cmpd="sng">
              <a:solidFill>
                <a:srgbClr val="00B0F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grpSp>
          <p:nvGrpSpPr>
            <p:cNvPr id="284" name="Google Shape;284;p21"/>
            <p:cNvGrpSpPr/>
            <p:nvPr/>
          </p:nvGrpSpPr>
          <p:grpSpPr>
            <a:xfrm>
              <a:off x="186954" y="6665000"/>
              <a:ext cx="3623589" cy="3137112"/>
              <a:chOff x="186954" y="6665000"/>
              <a:chExt cx="3623589" cy="3137112"/>
            </a:xfrm>
          </p:grpSpPr>
          <p:sp>
            <p:nvSpPr>
              <p:cNvPr id="285" name="Google Shape;285;p21"/>
              <p:cNvSpPr/>
              <p:nvPr/>
            </p:nvSpPr>
            <p:spPr>
              <a:xfrm>
                <a:off x="186954" y="6665000"/>
                <a:ext cx="2719165" cy="1009535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 w="2540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l-NL" sz="3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Prijs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21"/>
              <p:cNvSpPr/>
              <p:nvPr/>
            </p:nvSpPr>
            <p:spPr>
              <a:xfrm>
                <a:off x="2225842" y="6849786"/>
                <a:ext cx="364034" cy="639959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rgbClr val="FFFF00"/>
              </a:solidFill>
              <a:ln w="25400" cap="flat" cmpd="sng">
                <a:solidFill>
                  <a:srgbClr val="395E8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87" name="Google Shape;287;p21"/>
              <p:cNvCxnSpPr>
                <a:stCxn id="285" idx="2"/>
              </p:cNvCxnSpPr>
              <p:nvPr/>
            </p:nvCxnSpPr>
            <p:spPr>
              <a:xfrm>
                <a:off x="1546537" y="7674535"/>
                <a:ext cx="0" cy="927300"/>
              </a:xfrm>
              <a:prstGeom prst="straightConnector1">
                <a:avLst/>
              </a:prstGeom>
              <a:noFill/>
              <a:ln w="7620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stealth" w="med" len="med"/>
              </a:ln>
            </p:spPr>
          </p:cxnSp>
          <p:sp>
            <p:nvSpPr>
              <p:cNvPr id="288" name="Google Shape;288;p21"/>
              <p:cNvSpPr txBox="1"/>
              <p:nvPr/>
            </p:nvSpPr>
            <p:spPr>
              <a:xfrm>
                <a:off x="290694" y="8601783"/>
                <a:ext cx="3519849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457200" marR="0" lvl="0" indent="-45720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B0F0"/>
                  </a:buClr>
                  <a:buSzPts val="2400"/>
                  <a:buFont typeface="Arial"/>
                  <a:buChar char="•"/>
                </a:pPr>
                <a:r>
                  <a:rPr lang="nl-NL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Afzetdaling</a:t>
                </a:r>
                <a:endParaRPr/>
              </a:p>
              <a:p>
                <a:pPr marL="457200" marR="0" lvl="0" indent="-45720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B0F0"/>
                  </a:buClr>
                  <a:buSzPts val="2400"/>
                  <a:buFont typeface="Arial"/>
                  <a:buChar char="•"/>
                </a:pPr>
                <a:r>
                  <a:rPr lang="nl-NL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Toetreding nieuwe concurrenten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9" name="Google Shape;289;p21"/>
          <p:cNvGrpSpPr/>
          <p:nvPr/>
        </p:nvGrpSpPr>
        <p:grpSpPr>
          <a:xfrm>
            <a:off x="3643338" y="6669341"/>
            <a:ext cx="3519849" cy="2772121"/>
            <a:chOff x="3643338" y="6669341"/>
            <a:chExt cx="3519849" cy="2772121"/>
          </a:xfrm>
        </p:grpSpPr>
        <p:sp>
          <p:nvSpPr>
            <p:cNvPr id="290" name="Google Shape;290;p21"/>
            <p:cNvSpPr/>
            <p:nvPr/>
          </p:nvSpPr>
          <p:spPr>
            <a:xfrm>
              <a:off x="3643338" y="6669341"/>
              <a:ext cx="2719165" cy="1009535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Prijs</a:t>
              </a:r>
              <a:endPara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1"/>
            <p:cNvSpPr/>
            <p:nvPr/>
          </p:nvSpPr>
          <p:spPr>
            <a:xfrm>
              <a:off x="5750262" y="6849787"/>
              <a:ext cx="338907" cy="639959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92" name="Google Shape;292;p21"/>
            <p:cNvCxnSpPr/>
            <p:nvPr/>
          </p:nvCxnSpPr>
          <p:spPr>
            <a:xfrm flipH="1">
              <a:off x="5002920" y="7683217"/>
              <a:ext cx="1" cy="927248"/>
            </a:xfrm>
            <a:prstGeom prst="straightConnector1">
              <a:avLst/>
            </a:prstGeom>
            <a:noFill/>
            <a:ln w="76200" cap="flat" cmpd="sng">
              <a:solidFill>
                <a:srgbClr val="00B0F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293" name="Google Shape;293;p21"/>
            <p:cNvSpPr txBox="1"/>
            <p:nvPr/>
          </p:nvSpPr>
          <p:spPr>
            <a:xfrm>
              <a:off x="3643338" y="8610465"/>
              <a:ext cx="3519849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457200" marR="0" lvl="0" indent="-457200" algn="l" rtl="0"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Pts val="2400"/>
                <a:buFont typeface="Arial"/>
                <a:buChar char="•"/>
              </a:pPr>
              <a:r>
                <a:rPr lang="nl-NL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Daling winstmarge</a:t>
              </a:r>
              <a:endParaRPr/>
            </a:p>
            <a:p>
              <a:pPr marL="457200" marR="0" lvl="0" indent="-457200" algn="l" rtl="0"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Pts val="2400"/>
                <a:buFont typeface="Arial"/>
                <a:buChar char="•"/>
              </a:pPr>
              <a:r>
                <a:rPr lang="nl-NL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Prijzenoorlog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4" name="Google Shape;294;p21"/>
          <p:cNvGrpSpPr/>
          <p:nvPr/>
        </p:nvGrpSpPr>
        <p:grpSpPr>
          <a:xfrm>
            <a:off x="7099722" y="6665000"/>
            <a:ext cx="6079641" cy="3248337"/>
            <a:chOff x="7099722" y="6665000"/>
            <a:chExt cx="6079641" cy="3248337"/>
          </a:xfrm>
        </p:grpSpPr>
        <p:sp>
          <p:nvSpPr>
            <p:cNvPr id="295" name="Google Shape;295;p21"/>
            <p:cNvSpPr/>
            <p:nvPr/>
          </p:nvSpPr>
          <p:spPr>
            <a:xfrm>
              <a:off x="7099722" y="6665000"/>
              <a:ext cx="288032" cy="3248337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762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21"/>
            <p:cNvSpPr txBox="1"/>
            <p:nvPr/>
          </p:nvSpPr>
          <p:spPr>
            <a:xfrm>
              <a:off x="7418723" y="7596670"/>
              <a:ext cx="5760640" cy="138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Beide opties zijn onaantrekkelijk, met als gevolg dat er </a:t>
              </a:r>
              <a:r>
                <a:rPr lang="nl-NL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prijsstarheid</a:t>
              </a:r>
              <a:r>
                <a:rPr lang="nl-NL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in de markt optreedt.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7" name="Google Shape;297;p21"/>
          <p:cNvGrpSpPr/>
          <p:nvPr/>
        </p:nvGrpSpPr>
        <p:grpSpPr>
          <a:xfrm>
            <a:off x="1806271" y="4513616"/>
            <a:ext cx="7165659" cy="1234285"/>
            <a:chOff x="1806271" y="4513616"/>
            <a:chExt cx="7165659" cy="1234285"/>
          </a:xfrm>
        </p:grpSpPr>
        <p:sp>
          <p:nvSpPr>
            <p:cNvPr id="298" name="Google Shape;298;p21"/>
            <p:cNvSpPr/>
            <p:nvPr/>
          </p:nvSpPr>
          <p:spPr>
            <a:xfrm>
              <a:off x="1806271" y="4513616"/>
              <a:ext cx="3384376" cy="1224136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Prijs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concurrentie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1"/>
            <p:cNvSpPr/>
            <p:nvPr/>
          </p:nvSpPr>
          <p:spPr>
            <a:xfrm>
              <a:off x="5587554" y="4523765"/>
              <a:ext cx="3384376" cy="1224136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Niet-prijs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concurrentie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1.3	Je onderscheiden van de concurrent</a:t>
            </a:r>
            <a:endParaRPr/>
          </a:p>
        </p:txBody>
      </p:sp>
      <p:grpSp>
        <p:nvGrpSpPr>
          <p:cNvPr id="305" name="Google Shape;305;p22"/>
          <p:cNvGrpSpPr/>
          <p:nvPr/>
        </p:nvGrpSpPr>
        <p:grpSpPr>
          <a:xfrm>
            <a:off x="3643338" y="2558331"/>
            <a:ext cx="3456384" cy="1872208"/>
            <a:chOff x="5731570" y="2558331"/>
            <a:chExt cx="4248472" cy="2592288"/>
          </a:xfrm>
        </p:grpSpPr>
        <p:sp>
          <p:nvSpPr>
            <p:cNvPr id="306" name="Google Shape;306;p22"/>
            <p:cNvSpPr/>
            <p:nvPr/>
          </p:nvSpPr>
          <p:spPr>
            <a:xfrm>
              <a:off x="5731570" y="2558331"/>
              <a:ext cx="4248472" cy="1512168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Concurrentie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07" name="Google Shape;307;p22"/>
            <p:cNvCxnSpPr/>
            <p:nvPr/>
          </p:nvCxnSpPr>
          <p:spPr>
            <a:xfrm flipH="1">
              <a:off x="6163618" y="4070499"/>
              <a:ext cx="1692188" cy="1080120"/>
            </a:xfrm>
            <a:prstGeom prst="straightConnector1">
              <a:avLst/>
            </a:prstGeom>
            <a:noFill/>
            <a:ln w="76200" cap="flat" cmpd="sng">
              <a:solidFill>
                <a:srgbClr val="00B0F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308" name="Google Shape;308;p22"/>
            <p:cNvCxnSpPr/>
            <p:nvPr/>
          </p:nvCxnSpPr>
          <p:spPr>
            <a:xfrm>
              <a:off x="7855806" y="4070499"/>
              <a:ext cx="1764196" cy="1080120"/>
            </a:xfrm>
            <a:prstGeom prst="straightConnector1">
              <a:avLst/>
            </a:prstGeom>
            <a:noFill/>
            <a:ln w="76200" cap="flat" cmpd="sng">
              <a:solidFill>
                <a:srgbClr val="00B0F0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grpSp>
        <p:nvGrpSpPr>
          <p:cNvPr id="309" name="Google Shape;309;p22"/>
          <p:cNvGrpSpPr/>
          <p:nvPr/>
        </p:nvGrpSpPr>
        <p:grpSpPr>
          <a:xfrm>
            <a:off x="1806271" y="4513616"/>
            <a:ext cx="7165659" cy="1234285"/>
            <a:chOff x="1806271" y="4513616"/>
            <a:chExt cx="7165659" cy="1234285"/>
          </a:xfrm>
        </p:grpSpPr>
        <p:sp>
          <p:nvSpPr>
            <p:cNvPr id="310" name="Google Shape;310;p22"/>
            <p:cNvSpPr/>
            <p:nvPr/>
          </p:nvSpPr>
          <p:spPr>
            <a:xfrm>
              <a:off x="1806271" y="4513616"/>
              <a:ext cx="3384376" cy="1224136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Prijs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concurrentie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2"/>
            <p:cNvSpPr/>
            <p:nvPr/>
          </p:nvSpPr>
          <p:spPr>
            <a:xfrm>
              <a:off x="5587554" y="4523765"/>
              <a:ext cx="3384376" cy="1224136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Niet-prijs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concurrentie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2" name="Google Shape;312;p22"/>
          <p:cNvGrpSpPr/>
          <p:nvPr/>
        </p:nvGrpSpPr>
        <p:grpSpPr>
          <a:xfrm>
            <a:off x="2563218" y="5747901"/>
            <a:ext cx="9746082" cy="2097449"/>
            <a:chOff x="2563218" y="5747901"/>
            <a:chExt cx="9746082" cy="2097449"/>
          </a:xfrm>
        </p:grpSpPr>
        <p:cxnSp>
          <p:nvCxnSpPr>
            <p:cNvPr id="313" name="Google Shape;313;p22"/>
            <p:cNvCxnSpPr>
              <a:stCxn id="311" idx="2"/>
            </p:cNvCxnSpPr>
            <p:nvPr/>
          </p:nvCxnSpPr>
          <p:spPr>
            <a:xfrm flipH="1">
              <a:off x="5083442" y="5747901"/>
              <a:ext cx="2196300" cy="738600"/>
            </a:xfrm>
            <a:prstGeom prst="straightConnector1">
              <a:avLst/>
            </a:prstGeom>
            <a:noFill/>
            <a:ln w="76200" cap="flat" cmpd="sng">
              <a:solidFill>
                <a:srgbClr val="00B0F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314" name="Google Shape;314;p22"/>
            <p:cNvCxnSpPr>
              <a:stCxn id="311" idx="2"/>
            </p:cNvCxnSpPr>
            <p:nvPr/>
          </p:nvCxnSpPr>
          <p:spPr>
            <a:xfrm flipH="1">
              <a:off x="7243742" y="5747901"/>
              <a:ext cx="36000" cy="873300"/>
            </a:xfrm>
            <a:prstGeom prst="straightConnector1">
              <a:avLst/>
            </a:prstGeom>
            <a:noFill/>
            <a:ln w="76200" cap="flat" cmpd="sng">
              <a:solidFill>
                <a:srgbClr val="00B0F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315" name="Google Shape;315;p22"/>
            <p:cNvCxnSpPr>
              <a:stCxn id="311" idx="2"/>
            </p:cNvCxnSpPr>
            <p:nvPr/>
          </p:nvCxnSpPr>
          <p:spPr>
            <a:xfrm>
              <a:off x="7279742" y="5747901"/>
              <a:ext cx="2484300" cy="738600"/>
            </a:xfrm>
            <a:prstGeom prst="straightConnector1">
              <a:avLst/>
            </a:prstGeom>
            <a:noFill/>
            <a:ln w="76200" cap="flat" cmpd="sng">
              <a:solidFill>
                <a:srgbClr val="00B0F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316" name="Google Shape;316;p22"/>
            <p:cNvSpPr/>
            <p:nvPr/>
          </p:nvSpPr>
          <p:spPr>
            <a:xfrm>
              <a:off x="2563218" y="6611065"/>
              <a:ext cx="2808312" cy="1224136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Kwaliteit / kenmerken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2"/>
            <p:cNvSpPr/>
            <p:nvPr/>
          </p:nvSpPr>
          <p:spPr>
            <a:xfrm>
              <a:off x="5713568" y="6621214"/>
              <a:ext cx="2808312" cy="1224136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Marketing-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inspanningen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2"/>
            <p:cNvSpPr/>
            <p:nvPr/>
          </p:nvSpPr>
          <p:spPr>
            <a:xfrm>
              <a:off x="8852700" y="6621225"/>
              <a:ext cx="3456600" cy="122400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Dienstverlening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9" name="Google Shape;319;p22"/>
          <p:cNvSpPr txBox="1">
            <a:spLocks noGrp="1"/>
          </p:cNvSpPr>
          <p:nvPr>
            <p:ph type="body" idx="4294967295"/>
          </p:nvPr>
        </p:nvSpPr>
        <p:spPr>
          <a:xfrm>
            <a:off x="14372530" y="2486323"/>
            <a:ext cx="5176900" cy="3312368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Productdifferentiatie:</a:t>
            </a:r>
            <a:r>
              <a:rPr lang="nl-NL" sz="3200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Producenten onderscheiden zich van elkaar op product, service en marketinginspanningen.</a:t>
            </a:r>
            <a:endParaRPr sz="3200"/>
          </a:p>
        </p:txBody>
      </p:sp>
      <p:grpSp>
        <p:nvGrpSpPr>
          <p:cNvPr id="320" name="Google Shape;320;p22"/>
          <p:cNvGrpSpPr/>
          <p:nvPr/>
        </p:nvGrpSpPr>
        <p:grpSpPr>
          <a:xfrm>
            <a:off x="12626522" y="6470874"/>
            <a:ext cx="6094988" cy="1544515"/>
            <a:chOff x="7099721" y="6665000"/>
            <a:chExt cx="6094988" cy="1544515"/>
          </a:xfrm>
        </p:grpSpPr>
        <p:sp>
          <p:nvSpPr>
            <p:cNvPr id="321" name="Google Shape;321;p22"/>
            <p:cNvSpPr/>
            <p:nvPr/>
          </p:nvSpPr>
          <p:spPr>
            <a:xfrm>
              <a:off x="7099721" y="6665000"/>
              <a:ext cx="319001" cy="1544515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762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22"/>
            <p:cNvSpPr txBox="1"/>
            <p:nvPr/>
          </p:nvSpPr>
          <p:spPr>
            <a:xfrm>
              <a:off x="7434109" y="7140099"/>
              <a:ext cx="57606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Vormen van </a:t>
              </a:r>
              <a:r>
                <a:rPr lang="nl-NL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productdifferentiatie</a:t>
              </a:r>
              <a:endPara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3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1.3	Je onderscheiden van de concurrent</a:t>
            </a:r>
            <a:endParaRPr/>
          </a:p>
        </p:txBody>
      </p:sp>
      <p:sp>
        <p:nvSpPr>
          <p:cNvPr id="328" name="Google Shape;328;p23"/>
          <p:cNvSpPr txBox="1"/>
          <p:nvPr/>
        </p:nvSpPr>
        <p:spPr>
          <a:xfrm>
            <a:off x="1232119" y="3278411"/>
            <a:ext cx="11412220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een oligopolie is vaak sprake van hevige concurrentie (prijs of niet-prijs).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 deze concurrentie te verminderen maken producenten soms verboden </a:t>
            </a:r>
            <a:r>
              <a:rPr lang="nl-NL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kartel</a:t>
            </a: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afspraken, over: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Char char="•"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Prijs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Char char="•"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Productieomvang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Char char="•"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Verdeling van de markt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Char char="•"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Etc.</a:t>
            </a:r>
            <a:endParaRPr/>
          </a:p>
        </p:txBody>
      </p:sp>
      <p:sp>
        <p:nvSpPr>
          <p:cNvPr id="329" name="Google Shape;329;p23"/>
          <p:cNvSpPr txBox="1">
            <a:spLocks noGrp="1"/>
          </p:cNvSpPr>
          <p:nvPr>
            <p:ph type="body" idx="4294967295"/>
          </p:nvPr>
        </p:nvSpPr>
        <p:spPr>
          <a:xfrm>
            <a:off x="14516548" y="2342307"/>
            <a:ext cx="5032882" cy="3168352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Kartel:</a:t>
            </a:r>
            <a:r>
              <a:rPr lang="nl-NL" sz="3200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Producenten maken verboden afspraken met concurrenten om de concurrentie te verminderen.</a:t>
            </a:r>
            <a:endParaRPr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4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1.4	Veel verschillende concurrenten</a:t>
            </a:r>
            <a:endParaRPr/>
          </a:p>
        </p:txBody>
      </p:sp>
      <p:pic>
        <p:nvPicPr>
          <p:cNvPr id="335" name="Google Shape;33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6610" y="3002159"/>
            <a:ext cx="10409976" cy="51845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6" name="Google Shape;336;p24"/>
          <p:cNvGrpSpPr/>
          <p:nvPr/>
        </p:nvGrpSpPr>
        <p:grpSpPr>
          <a:xfrm>
            <a:off x="6750574" y="4718571"/>
            <a:ext cx="5317635" cy="2592340"/>
            <a:chOff x="3356762" y="6950819"/>
            <a:chExt cx="8994769" cy="2592340"/>
          </a:xfrm>
        </p:grpSpPr>
        <p:sp>
          <p:nvSpPr>
            <p:cNvPr id="337" name="Google Shape;337;p24"/>
            <p:cNvSpPr/>
            <p:nvPr/>
          </p:nvSpPr>
          <p:spPr>
            <a:xfrm>
              <a:off x="3356762" y="6950819"/>
              <a:ext cx="7776864" cy="1080120"/>
            </a:xfrm>
            <a:prstGeom prst="ellipse">
              <a:avLst/>
            </a:prstGeom>
            <a:noFill/>
            <a:ln w="762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38" name="Google Shape;338;p24"/>
            <p:cNvCxnSpPr>
              <a:stCxn id="337" idx="5"/>
            </p:cNvCxnSpPr>
            <p:nvPr/>
          </p:nvCxnSpPr>
          <p:spPr>
            <a:xfrm>
              <a:off x="9994731" y="7872759"/>
              <a:ext cx="2356800" cy="1670400"/>
            </a:xfrm>
            <a:prstGeom prst="straightConnector1">
              <a:avLst/>
            </a:prstGeom>
            <a:noFill/>
            <a:ln w="76200" cap="flat" cmpd="sng">
              <a:solidFill>
                <a:srgbClr val="00B0F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339" name="Google Shape;339;p24"/>
          <p:cNvSpPr txBox="1"/>
          <p:nvPr/>
        </p:nvSpPr>
        <p:spPr>
          <a:xfrm>
            <a:off x="12138989" y="6909462"/>
            <a:ext cx="547260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Meer aanbieders, dus minder marktmacht dan oligopolie of monopolie.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5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1.4	Veel verschillende concurrenten</a:t>
            </a:r>
            <a:endParaRPr/>
          </a:p>
        </p:txBody>
      </p:sp>
      <p:sp>
        <p:nvSpPr>
          <p:cNvPr id="345" name="Google Shape;345;p25"/>
          <p:cNvSpPr txBox="1"/>
          <p:nvPr/>
        </p:nvSpPr>
        <p:spPr>
          <a:xfrm>
            <a:off x="1232119" y="3278411"/>
            <a:ext cx="12420300" cy="61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Door succesvolle niet-prijsconcurrentie kan een producent de vraaglijn (GO) naar rechts laten verschuiven, ten koste van die van een concurrent.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Verschuiving van de GO lijn kan ook bereikt worden door: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Char char="•"/>
            </a:pPr>
            <a:r>
              <a:rPr lang="nl-NL" sz="3600" b="1">
                <a:solidFill>
                  <a:schemeClr val="dk1"/>
                </a:solidFill>
              </a:rPr>
              <a:t>Efficiënter </a:t>
            </a: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 produceren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Char char="•"/>
            </a:pPr>
            <a:r>
              <a:rPr lang="nl-NL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Overname</a:t>
            </a: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van concurrenten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Char char="•"/>
            </a:pPr>
            <a:r>
              <a:rPr lang="nl-NL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Fuseren</a:t>
            </a: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met concurrenten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gevolg is dat het snijpunt van MO=MK naar rechts verschuift.</a:t>
            </a:r>
            <a:endParaRPr/>
          </a:p>
        </p:txBody>
      </p:sp>
      <p:sp>
        <p:nvSpPr>
          <p:cNvPr id="346" name="Google Shape;346;p25"/>
          <p:cNvSpPr txBox="1">
            <a:spLocks noGrp="1"/>
          </p:cNvSpPr>
          <p:nvPr>
            <p:ph type="body" idx="4294967295"/>
          </p:nvPr>
        </p:nvSpPr>
        <p:spPr>
          <a:xfrm>
            <a:off x="14516548" y="2342307"/>
            <a:ext cx="5032882" cy="3168352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Overname:</a:t>
            </a:r>
            <a:r>
              <a:rPr lang="nl-NL" sz="3200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Een bedrijf koopt een ander bedrijf en het gekochte bedrijf valt onder controle van de koper.</a:t>
            </a:r>
            <a:endParaRPr sz="3200"/>
          </a:p>
        </p:txBody>
      </p:sp>
      <p:sp>
        <p:nvSpPr>
          <p:cNvPr id="347" name="Google Shape;347;p25"/>
          <p:cNvSpPr txBox="1">
            <a:spLocks noGrp="1"/>
          </p:cNvSpPr>
          <p:nvPr>
            <p:ph type="body" idx="4294967295"/>
          </p:nvPr>
        </p:nvSpPr>
        <p:spPr>
          <a:xfrm>
            <a:off x="14526252" y="5785750"/>
            <a:ext cx="5032882" cy="3168352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Fusie:</a:t>
            </a:r>
            <a:r>
              <a:rPr lang="nl-NL" sz="3200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Twee voorheen zelfstandige bedrijven worden op basis van gelijkheid samengevoegd.</a:t>
            </a:r>
            <a:endParaRPr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6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/>
              <a:t>1.4 Veel verschillende concurrenten </a:t>
            </a:r>
            <a:endParaRPr/>
          </a:p>
        </p:txBody>
      </p:sp>
      <p:sp>
        <p:nvSpPr>
          <p:cNvPr id="353" name="Google Shape;353;p26"/>
          <p:cNvSpPr txBox="1">
            <a:spLocks noGrp="1"/>
          </p:cNvSpPr>
          <p:nvPr>
            <p:ph type="body" idx="4294967295"/>
          </p:nvPr>
        </p:nvSpPr>
        <p:spPr>
          <a:xfrm>
            <a:off x="1246610" y="2774355"/>
            <a:ext cx="9453512" cy="669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 b="1">
                <a:solidFill>
                  <a:schemeClr val="dk1"/>
                </a:solidFill>
              </a:rPr>
              <a:t>Verschuiven GO-lijn</a:t>
            </a: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>
                <a:solidFill>
                  <a:schemeClr val="dk1"/>
                </a:solidFill>
              </a:rPr>
              <a:t>Aanbieder op een markt met monopolistische concurrentie is tot op zekere hoogte prijszetter.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>
                <a:solidFill>
                  <a:schemeClr val="dk1"/>
                </a:solidFill>
              </a:rPr>
              <a:t>Indien de aanbieder erin slaagt bij dezelfde prijs meer vragers te trekken, schuift de vraagcurve naar zijn specifieke product naar rechts. </a:t>
            </a:r>
            <a:r>
              <a:rPr lang="nl-NL" sz="3600" b="1">
                <a:solidFill>
                  <a:schemeClr val="dk1"/>
                </a:solidFill>
              </a:rPr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>
                <a:solidFill>
                  <a:schemeClr val="dk1"/>
                </a:solidFill>
              </a:rPr>
              <a:t>Dit kan door bijvoorbeeld reclame en service.</a:t>
            </a:r>
            <a:endParaRPr/>
          </a:p>
        </p:txBody>
      </p:sp>
      <p:pic>
        <p:nvPicPr>
          <p:cNvPr id="354" name="Google Shape;35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3892" y="8914909"/>
            <a:ext cx="3729092" cy="1924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20202" y="2774355"/>
            <a:ext cx="8191475" cy="6140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13892" y="2659311"/>
            <a:ext cx="8197785" cy="6288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 dirty="0"/>
              <a:t>1.1	Een perfecte markt</a:t>
            </a:r>
            <a:endParaRPr dirty="0"/>
          </a:p>
        </p:txBody>
      </p:sp>
      <p:sp>
        <p:nvSpPr>
          <p:cNvPr id="104" name="Google Shape;104;p3"/>
          <p:cNvSpPr txBox="1">
            <a:spLocks noGrp="1"/>
          </p:cNvSpPr>
          <p:nvPr>
            <p:ph type="body" idx="4294967295"/>
          </p:nvPr>
        </p:nvSpPr>
        <p:spPr>
          <a:xfrm>
            <a:off x="14516548" y="2342307"/>
            <a:ext cx="5032882" cy="2811733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Homogeen product:</a:t>
            </a:r>
            <a:r>
              <a:rPr lang="nl-NL" sz="3200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Producten die van elke afnemer </a:t>
            </a:r>
            <a:r>
              <a:rPr lang="nl-NL" sz="3200" u="sng"/>
              <a:t>hetzelfde</a:t>
            </a:r>
            <a:r>
              <a:rPr lang="nl-NL" sz="3200"/>
              <a:t> zijn in de ogen van de consument.</a:t>
            </a:r>
            <a:endParaRPr sz="3200"/>
          </a:p>
        </p:txBody>
      </p:sp>
      <p:sp>
        <p:nvSpPr>
          <p:cNvPr id="105" name="Google Shape;105;p3"/>
          <p:cNvSpPr txBox="1">
            <a:spLocks noGrp="1"/>
          </p:cNvSpPr>
          <p:nvPr>
            <p:ph type="body" idx="4294967295"/>
          </p:nvPr>
        </p:nvSpPr>
        <p:spPr>
          <a:xfrm>
            <a:off x="14516548" y="5438651"/>
            <a:ext cx="5032882" cy="2824426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Heterogeen product:</a:t>
            </a:r>
            <a:r>
              <a:rPr lang="nl-NL" sz="3200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Producten die van elke afnemer </a:t>
            </a:r>
            <a:r>
              <a:rPr lang="nl-NL" sz="3200" u="sng"/>
              <a:t>verschillend</a:t>
            </a:r>
            <a:r>
              <a:rPr lang="nl-NL" sz="3200"/>
              <a:t> zijn in de ogen van de consument.</a:t>
            </a:r>
            <a:endParaRPr sz="3200"/>
          </a:p>
        </p:txBody>
      </p:sp>
      <p:sp>
        <p:nvSpPr>
          <p:cNvPr id="106" name="Google Shape;106;p3"/>
          <p:cNvSpPr txBox="1"/>
          <p:nvPr/>
        </p:nvSpPr>
        <p:spPr>
          <a:xfrm>
            <a:off x="1051049" y="2774355"/>
            <a:ext cx="13465497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 welke markt kom je als startend bedrijf terecht?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is belangrijk om een aantal zaken goed te onderzoeken: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Char char="•"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aantal aanbieders op de markt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Char char="•"/>
            </a:pPr>
            <a:r>
              <a:rPr lang="nl-NL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Homogeen</a:t>
            </a: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nl-NL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heterogeen</a:t>
            </a: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product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Char char="•"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Marktomvang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Char char="•"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Winstgevendheid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Char char="•"/>
            </a:pPr>
            <a:r>
              <a:rPr lang="nl-NL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Toetredingsdrempels</a:t>
            </a: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07" name="Google Shape;107;p3"/>
          <p:cNvSpPr txBox="1">
            <a:spLocks noGrp="1"/>
          </p:cNvSpPr>
          <p:nvPr>
            <p:ph type="body" idx="4294967295"/>
          </p:nvPr>
        </p:nvSpPr>
        <p:spPr>
          <a:xfrm>
            <a:off x="14516545" y="8568031"/>
            <a:ext cx="5032882" cy="2415236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Toetredingsdrempels:</a:t>
            </a:r>
            <a:r>
              <a:rPr lang="nl-NL" sz="3200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Investeringen die nodig zijn om tot een markt te kunnen toetreden.</a:t>
            </a:r>
            <a:endParaRPr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 dirty="0"/>
              <a:t>1.1	Een perfecte markt</a:t>
            </a:r>
            <a:endParaRPr dirty="0"/>
          </a:p>
        </p:txBody>
      </p:sp>
      <p:sp>
        <p:nvSpPr>
          <p:cNvPr id="113" name="Google Shape;113;p4"/>
          <p:cNvSpPr txBox="1">
            <a:spLocks noGrp="1"/>
          </p:cNvSpPr>
          <p:nvPr>
            <p:ph type="body" idx="4294967295"/>
          </p:nvPr>
        </p:nvSpPr>
        <p:spPr>
          <a:xfrm>
            <a:off x="14516548" y="2342307"/>
            <a:ext cx="5032882" cy="2399825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Marktvorm:</a:t>
            </a:r>
            <a:r>
              <a:rPr lang="nl-NL" sz="3200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Bepaalde kenmerken waaraan een markt voldoet.</a:t>
            </a:r>
            <a:endParaRPr sz="3200"/>
          </a:p>
        </p:txBody>
      </p:sp>
      <p:sp>
        <p:nvSpPr>
          <p:cNvPr id="114" name="Google Shape;114;p4"/>
          <p:cNvSpPr txBox="1"/>
          <p:nvPr/>
        </p:nvSpPr>
        <p:spPr>
          <a:xfrm>
            <a:off x="1051049" y="2774355"/>
            <a:ext cx="13465497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 welke markt kom je als startend bedrijf terecht?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is belangrijk om een aantal zaken goed te onderzoeken: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Char char="•"/>
            </a:pPr>
            <a:r>
              <a:rPr lang="nl-NL" sz="3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Het </a:t>
            </a:r>
            <a:r>
              <a:rPr lang="nl-NL" sz="36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aantal aanbieders </a:t>
            </a:r>
            <a:r>
              <a:rPr lang="nl-NL" sz="3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op de markt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Char char="•"/>
            </a:pPr>
            <a:r>
              <a:rPr lang="nl-NL" sz="36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Homogeen</a:t>
            </a:r>
            <a:r>
              <a:rPr lang="nl-NL" sz="3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nl-NL" sz="36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heterogeen</a:t>
            </a:r>
            <a:r>
              <a:rPr lang="nl-NL" sz="3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product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Marktomvang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Winstgevendheid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nl-NL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Toetredingsdrempels</a:t>
            </a: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grpSp>
        <p:nvGrpSpPr>
          <p:cNvPr id="115" name="Google Shape;115;p4"/>
          <p:cNvGrpSpPr/>
          <p:nvPr/>
        </p:nvGrpSpPr>
        <p:grpSpPr>
          <a:xfrm>
            <a:off x="9043938" y="5078528"/>
            <a:ext cx="7416824" cy="1080120"/>
            <a:chOff x="9043938" y="4934595"/>
            <a:chExt cx="7416824" cy="1800200"/>
          </a:xfrm>
        </p:grpSpPr>
        <p:sp>
          <p:nvSpPr>
            <p:cNvPr id="116" name="Google Shape;116;p4"/>
            <p:cNvSpPr/>
            <p:nvPr/>
          </p:nvSpPr>
          <p:spPr>
            <a:xfrm>
              <a:off x="9043938" y="4934595"/>
              <a:ext cx="360040" cy="18002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5715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4"/>
            <p:cNvSpPr txBox="1"/>
            <p:nvPr/>
          </p:nvSpPr>
          <p:spPr>
            <a:xfrm>
              <a:off x="9403978" y="4934595"/>
              <a:ext cx="7056784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Deze twee factoren bepalen de </a:t>
              </a:r>
              <a:r>
                <a:rPr lang="nl-NL"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marktvorm</a:t>
              </a:r>
              <a:r>
                <a:rPr lang="nl-NL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waarvan sprake is.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 dirty="0"/>
              <a:t>1.1	Een perfecte markt</a:t>
            </a:r>
            <a:endParaRPr dirty="0"/>
          </a:p>
        </p:txBody>
      </p:sp>
      <p:pic>
        <p:nvPicPr>
          <p:cNvPr id="123" name="Google Shape;12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6610" y="3002159"/>
            <a:ext cx="10409976" cy="51845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" name="Google Shape;124;p5"/>
          <p:cNvGrpSpPr/>
          <p:nvPr/>
        </p:nvGrpSpPr>
        <p:grpSpPr>
          <a:xfrm>
            <a:off x="3787354" y="4790579"/>
            <a:ext cx="15876251" cy="5098052"/>
            <a:chOff x="3787354" y="4790579"/>
            <a:chExt cx="15876251" cy="5098052"/>
          </a:xfrm>
        </p:grpSpPr>
        <p:sp>
          <p:nvSpPr>
            <p:cNvPr id="125" name="Google Shape;125;p5"/>
            <p:cNvSpPr/>
            <p:nvPr/>
          </p:nvSpPr>
          <p:spPr>
            <a:xfrm>
              <a:off x="3787354" y="4790579"/>
              <a:ext cx="3133366" cy="1152128"/>
            </a:xfrm>
            <a:prstGeom prst="ellipse">
              <a:avLst/>
            </a:prstGeom>
            <a:noFill/>
            <a:ln w="762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6" name="Google Shape;126;p5"/>
            <p:cNvCxnSpPr>
              <a:stCxn id="125" idx="5"/>
            </p:cNvCxnSpPr>
            <p:nvPr/>
          </p:nvCxnSpPr>
          <p:spPr>
            <a:xfrm>
              <a:off x="6461849" y="5773982"/>
              <a:ext cx="5318400" cy="3048900"/>
            </a:xfrm>
            <a:prstGeom prst="straightConnector1">
              <a:avLst/>
            </a:prstGeom>
            <a:noFill/>
            <a:ln w="76200" cap="flat" cmpd="sng">
              <a:solidFill>
                <a:srgbClr val="00B0F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27" name="Google Shape;127;p5"/>
            <p:cNvSpPr txBox="1"/>
            <p:nvPr/>
          </p:nvSpPr>
          <p:spPr>
            <a:xfrm>
              <a:off x="11814733" y="8318971"/>
              <a:ext cx="7848872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457200" marR="0" lvl="0" indent="-4572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Char char="•"/>
              </a:pPr>
              <a:r>
                <a:rPr lang="nl-NL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 prijs ontstaat door vraag en aanbod </a:t>
              </a:r>
              <a:endParaRPr/>
            </a:p>
            <a:p>
              <a:pPr marL="457200" marR="0" lvl="0" indent="-4572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Char char="•"/>
              </a:pPr>
              <a:r>
                <a:rPr lang="nl-NL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Producenten zijn enkel </a:t>
              </a:r>
              <a:r>
                <a:rPr lang="nl-NL"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hoeveelheidsaanpassers</a:t>
              </a:r>
              <a:endParaRPr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" name="Google Shape;128;p5"/>
          <p:cNvSpPr txBox="1">
            <a:spLocks noGrp="1"/>
          </p:cNvSpPr>
          <p:nvPr>
            <p:ph type="body" idx="4294967295"/>
          </p:nvPr>
        </p:nvSpPr>
        <p:spPr>
          <a:xfrm>
            <a:off x="14012491" y="2342307"/>
            <a:ext cx="5536940" cy="3312368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Hoeveelheidsaanpasser:</a:t>
            </a:r>
            <a:r>
              <a:rPr lang="nl-NL" sz="3200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Een producent die alleen zijn hoeveelheid kan aanpassen. De marktprijs is voor de producent een vast gegeven.</a:t>
            </a:r>
            <a:endParaRPr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 dirty="0"/>
              <a:t>1.1	Een perfecte markt</a:t>
            </a:r>
            <a:endParaRPr dirty="0"/>
          </a:p>
        </p:txBody>
      </p:sp>
      <p:sp>
        <p:nvSpPr>
          <p:cNvPr id="134" name="Google Shape;134;p6"/>
          <p:cNvSpPr txBox="1"/>
          <p:nvPr/>
        </p:nvSpPr>
        <p:spPr>
          <a:xfrm>
            <a:off x="1051049" y="2774355"/>
            <a:ext cx="1684987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Kenmerken volkomen concurrentie</a:t>
            </a:r>
            <a:endParaRPr/>
          </a:p>
        </p:txBody>
      </p:sp>
      <p:pic>
        <p:nvPicPr>
          <p:cNvPr id="135" name="Google Shape;13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049" y="3638451"/>
            <a:ext cx="11134725" cy="639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 dirty="0"/>
              <a:t>1.1Een perfecte markt </a:t>
            </a:r>
            <a:endParaRPr dirty="0"/>
          </a:p>
        </p:txBody>
      </p:sp>
      <p:sp>
        <p:nvSpPr>
          <p:cNvPr id="141" name="Google Shape;141;p7"/>
          <p:cNvSpPr txBox="1">
            <a:spLocks noGrp="1"/>
          </p:cNvSpPr>
          <p:nvPr>
            <p:ph type="body" idx="4294967295"/>
          </p:nvPr>
        </p:nvSpPr>
        <p:spPr>
          <a:xfrm>
            <a:off x="1246610" y="2774355"/>
            <a:ext cx="16726320" cy="6264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>
                <a:latin typeface="Arial"/>
                <a:ea typeface="Arial"/>
                <a:cs typeface="Arial"/>
                <a:sym typeface="Arial"/>
              </a:rPr>
              <a:t>Het marktmodel op een markt van volkomen concurrentie ziet er als volgt uit: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>
                <a:solidFill>
                  <a:schemeClr val="dk1"/>
                </a:solidFill>
              </a:rPr>
              <a:t>Prijsvorming:		voor de individuele aanbieder is de prijs een gegeven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>
                <a:solidFill>
                  <a:schemeClr val="dk1"/>
                </a:solidFill>
              </a:rPr>
              <a:t>				p = MO = GO is een horizontale lijn </a:t>
            </a:r>
            <a:endParaRPr/>
          </a:p>
        </p:txBody>
      </p:sp>
      <p:pic>
        <p:nvPicPr>
          <p:cNvPr id="142" name="Google Shape;14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87954" y="5582667"/>
            <a:ext cx="10106025" cy="557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9056" y="7913868"/>
            <a:ext cx="3609975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50920" y="9059121"/>
            <a:ext cx="4429125" cy="12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 dirty="0"/>
              <a:t>1.1Een perfecte markt</a:t>
            </a:r>
            <a:endParaRPr dirty="0"/>
          </a:p>
        </p:txBody>
      </p:sp>
      <p:sp>
        <p:nvSpPr>
          <p:cNvPr id="150" name="Google Shape;150;p8"/>
          <p:cNvSpPr txBox="1"/>
          <p:nvPr/>
        </p:nvSpPr>
        <p:spPr>
          <a:xfrm>
            <a:off x="1051049" y="2774355"/>
            <a:ext cx="12601401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punt waar de GO-lijn en de GTK-lijn elkaar snijden ligt het </a:t>
            </a:r>
            <a:r>
              <a:rPr lang="nl-NL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break-even-punt</a:t>
            </a: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Voorbij dit punt wordt er winst gemaakt.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Omdat op elke productiehoeveelheid MO &gt; MK, zal de winst altijd toenemen bij extra productie.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Winst wordt alleen begrensd door de productiecapaciteit. Hier is de </a:t>
            </a:r>
            <a:r>
              <a:rPr lang="nl-NL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winst maximaal</a:t>
            </a:r>
            <a:r>
              <a:rPr lang="nl-N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151" name="Google Shape;151;p8"/>
          <p:cNvSpPr txBox="1">
            <a:spLocks noGrp="1"/>
          </p:cNvSpPr>
          <p:nvPr>
            <p:ph type="body" idx="4294967295"/>
          </p:nvPr>
        </p:nvSpPr>
        <p:spPr>
          <a:xfrm>
            <a:off x="14516548" y="2554910"/>
            <a:ext cx="5032882" cy="3243781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Break-even-punt:</a:t>
            </a:r>
            <a:r>
              <a:rPr lang="nl-NL" sz="3200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De afzet waarbij de totale kosten en totale opbrengsten aan elkaar gelijk zijn. De winst is dan nul.</a:t>
            </a:r>
            <a:endParaRPr sz="3200"/>
          </a:p>
        </p:txBody>
      </p:sp>
      <p:sp>
        <p:nvSpPr>
          <p:cNvPr id="152" name="Google Shape;152;p8"/>
          <p:cNvSpPr txBox="1">
            <a:spLocks noGrp="1"/>
          </p:cNvSpPr>
          <p:nvPr>
            <p:ph type="body" idx="4294967295"/>
          </p:nvPr>
        </p:nvSpPr>
        <p:spPr>
          <a:xfrm>
            <a:off x="14516548" y="6086724"/>
            <a:ext cx="5032882" cy="2808312"/>
          </a:xfrm>
          <a:prstGeom prst="rect">
            <a:avLst/>
          </a:prstGeom>
          <a:solidFill>
            <a:srgbClr val="76B728"/>
          </a:solidFill>
          <a:ln>
            <a:noFill/>
          </a:ln>
        </p:spPr>
        <p:txBody>
          <a:bodyPr spcFirstLastPara="1" wrap="square" lIns="381000" tIns="381000" rIns="381000" bIns="381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 b="1"/>
              <a:t>Winst maximalisatie:</a:t>
            </a:r>
            <a:r>
              <a:rPr lang="nl-NL" sz="3200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l-NL" sz="3200"/>
              <a:t>De producent de combinatie van prijs en afzet waarbij de winst maximaal is. </a:t>
            </a:r>
            <a:endParaRPr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9" cy="8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DA"/>
              </a:buClr>
              <a:buSzPts val="4700"/>
              <a:buFont typeface="Arial"/>
              <a:buNone/>
            </a:pPr>
            <a:r>
              <a:rPr lang="nl-NL" dirty="0"/>
              <a:t>1.1Een perfecte markt </a:t>
            </a:r>
            <a:endParaRPr dirty="0"/>
          </a:p>
        </p:txBody>
      </p:sp>
      <p:sp>
        <p:nvSpPr>
          <p:cNvPr id="158" name="Google Shape;158;p9"/>
          <p:cNvSpPr txBox="1">
            <a:spLocks noGrp="1"/>
          </p:cNvSpPr>
          <p:nvPr>
            <p:ph type="body" idx="4294967295"/>
          </p:nvPr>
        </p:nvSpPr>
        <p:spPr>
          <a:xfrm>
            <a:off x="1246610" y="2774355"/>
            <a:ext cx="9741544" cy="6264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 b="1">
                <a:solidFill>
                  <a:schemeClr val="dk1"/>
                </a:solidFill>
              </a:rPr>
              <a:t>Maximale winst bij volkomen concurrentie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 b="1">
              <a:solidFill>
                <a:schemeClr val="dk1"/>
              </a:solidFill>
            </a:endParaRPr>
          </a:p>
          <a:p>
            <a:pPr marL="502599" lvl="0" indent="-502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nl-NL" sz="3600">
                <a:solidFill>
                  <a:schemeClr val="dk1"/>
                </a:solidFill>
              </a:rPr>
              <a:t>Des te meer je verkoopt des te groter het verschil tussen GO en GTK.</a:t>
            </a:r>
            <a:endParaRPr/>
          </a:p>
          <a:p>
            <a:pPr marL="502599" lvl="0" indent="-273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>
              <a:solidFill>
                <a:schemeClr val="dk1"/>
              </a:solidFill>
            </a:endParaRPr>
          </a:p>
          <a:p>
            <a:pPr marL="502599" lvl="0" indent="-502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nl-NL" sz="3600">
                <a:solidFill>
                  <a:schemeClr val="dk1"/>
                </a:solidFill>
              </a:rPr>
              <a:t>Door afzet te maximaliseren behaalt een producent de grootste totale winst.</a:t>
            </a:r>
            <a:endParaRPr/>
          </a:p>
          <a:p>
            <a:pPr marL="502599" lvl="0" indent="-273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>
                <a:solidFill>
                  <a:schemeClr val="dk1"/>
                </a:solidFill>
              </a:rPr>
              <a:t>Maximale productiecapaciteit is 5.000.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3600">
                <a:solidFill>
                  <a:schemeClr val="dk1"/>
                </a:solidFill>
              </a:rPr>
              <a:t>Hier is ook de winst maximaal.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>
              <a:solidFill>
                <a:schemeClr val="dk1"/>
              </a:solidFill>
            </a:endParaRPr>
          </a:p>
        </p:txBody>
      </p:sp>
      <p:pic>
        <p:nvPicPr>
          <p:cNvPr id="159" name="Google Shape;15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54988" y="2270299"/>
            <a:ext cx="6204475" cy="712879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9"/>
          <p:cNvSpPr/>
          <p:nvPr/>
        </p:nvSpPr>
        <p:spPr>
          <a:xfrm>
            <a:off x="18084634" y="7814915"/>
            <a:ext cx="464360" cy="1224136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06956" y="2270299"/>
            <a:ext cx="6121859" cy="7178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 sectie content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 sectie start en eindslide + inhoud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1309</Words>
  <Application>Microsoft Office PowerPoint</Application>
  <PresentationFormat>Aangepast</PresentationFormat>
  <Paragraphs>231</Paragraphs>
  <Slides>26</Slides>
  <Notes>26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26</vt:i4>
      </vt:variant>
    </vt:vector>
  </HeadingPairs>
  <TitlesOfParts>
    <vt:vector size="30" baseType="lpstr">
      <vt:lpstr>Arial</vt:lpstr>
      <vt:lpstr>Calibri</vt:lpstr>
      <vt:lpstr>3 sectie content</vt:lpstr>
      <vt:lpstr>1 sectie start en eindslide + inhoud</vt:lpstr>
      <vt:lpstr>Marktvormen en marktfalen</vt:lpstr>
      <vt:lpstr>Hoofdstuk 1 | Marktvormen</vt:lpstr>
      <vt:lpstr>1.1 Een perfecte markt</vt:lpstr>
      <vt:lpstr>1.1 Een perfecte markt</vt:lpstr>
      <vt:lpstr>1.1 Een perfecte markt</vt:lpstr>
      <vt:lpstr>1.1 Een perfecte markt</vt:lpstr>
      <vt:lpstr>1.1Een perfecte markt </vt:lpstr>
      <vt:lpstr>1.1Een perfecte markt</vt:lpstr>
      <vt:lpstr>1.1Een perfecte markt </vt:lpstr>
      <vt:lpstr>1.1Een perfecte markt</vt:lpstr>
      <vt:lpstr>1.1Een perfecte markt </vt:lpstr>
      <vt:lpstr>1.1Een perfecte markt </vt:lpstr>
      <vt:lpstr>1.2 De enige aanbieder</vt:lpstr>
      <vt:lpstr>1.2 De enige aanbieder</vt:lpstr>
      <vt:lpstr>1.2 De enige aanbieder </vt:lpstr>
      <vt:lpstr>1.2 De enige aanbieder</vt:lpstr>
      <vt:lpstr>1.2 De enige aanbieder </vt:lpstr>
      <vt:lpstr>1.2 De enige aanbieder</vt:lpstr>
      <vt:lpstr>1.2 De enige aanbieder </vt:lpstr>
      <vt:lpstr>1.3 Je onderscheiden van de concurrent</vt:lpstr>
      <vt:lpstr>1.3 Je onderscheiden van de concurrent</vt:lpstr>
      <vt:lpstr>1.3 Je onderscheiden van de concurrent</vt:lpstr>
      <vt:lpstr>1.3 Je onderscheiden van de concurrent</vt:lpstr>
      <vt:lpstr>1.4 Veel verschillende concurrenten</vt:lpstr>
      <vt:lpstr>1.4 Veel verschillende concurrenten</vt:lpstr>
      <vt:lpstr>1.4 Veel verschillende concurrenten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Marktvormen en marktfalen</dc:title>
  <dc:creator>Rook, Onno</dc:creator>
  <cp:lastModifiedBy>Jeroen Bos</cp:lastModifiedBy>
  <cp:revision>2</cp:revision>
  <dcterms:created xsi:type="dcterms:W3CDTF">2017-11-07T09:45:11Z</dcterms:created>
  <dcterms:modified xsi:type="dcterms:W3CDTF">2022-11-18T08:07:01Z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2017-07-13T00:00:00Z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2017-07-17T00:00:00Z</vt:filetime>
  </property>
  <property fmtid="{D5CDD505-2E9C-101B-9397-08002B2CF9AE}" pid="5" name="MSIP_Label_f3e6dba3-42c1-475e-beed-5d52002941fd_Enabled">
    <vt:lpwstr>true</vt:lpwstr>
  </property>
  <property fmtid="{D5CDD505-2E9C-101B-9397-08002B2CF9AE}" pid="6" name="MSIP_Label_f3e6dba3-42c1-475e-beed-5d52002941fd_SetDate">
    <vt:lpwstr>2022-11-18T08:06:43Z</vt:lpwstr>
  </property>
  <property fmtid="{D5CDD505-2E9C-101B-9397-08002B2CF9AE}" pid="7" name="MSIP_Label_f3e6dba3-42c1-475e-beed-5d52002941fd_Method">
    <vt:lpwstr>Standard</vt:lpwstr>
  </property>
  <property fmtid="{D5CDD505-2E9C-101B-9397-08002B2CF9AE}" pid="8" name="MSIP_Label_f3e6dba3-42c1-475e-beed-5d52002941fd_Name">
    <vt:lpwstr>Openbaar</vt:lpwstr>
  </property>
  <property fmtid="{D5CDD505-2E9C-101B-9397-08002B2CF9AE}" pid="9" name="MSIP_Label_f3e6dba3-42c1-475e-beed-5d52002941fd_SiteId">
    <vt:lpwstr>5b83389b-52c3-41b5-a90c-45ceabd80c71</vt:lpwstr>
  </property>
  <property fmtid="{D5CDD505-2E9C-101B-9397-08002B2CF9AE}" pid="10" name="MSIP_Label_f3e6dba3-42c1-475e-beed-5d52002941fd_ActionId">
    <vt:lpwstr>cbc0e988-1db9-44a1-8192-40f9e2ea3bf7</vt:lpwstr>
  </property>
  <property fmtid="{D5CDD505-2E9C-101B-9397-08002B2CF9AE}" pid="11" name="MSIP_Label_f3e6dba3-42c1-475e-beed-5d52002941fd_ContentBits">
    <vt:lpwstr>0</vt:lpwstr>
  </property>
</Properties>
</file>