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4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GU919rD/eKfbMcOb6BweUhRuM5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6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9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9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21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titelslide">
  <p:cSld name="1 titel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1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37"/>
              <a:buFont typeface="Arial"/>
              <a:buNone/>
            </a:pPr>
            <a:r>
              <a:rPr lang="nl-NL" sz="163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287975" rIns="381000" bIns="0" anchor="t" anchorCtr="0">
            <a:noAutofit/>
          </a:bodyPr>
          <a:lstStyle>
            <a:lvl1pPr lvl="0" algn="l">
              <a:lnSpc>
                <a:spcPct val="106607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6599"/>
              <a:buFont typeface="Arial"/>
              <a:buNone/>
              <a:defRPr sz="6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dt" idx="10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75" tIns="0" rIns="0" bIns="2519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177"/>
              <a:buFont typeface="Arial"/>
              <a:buNone/>
              <a:defRPr sz="4177" b="0" i="0" u="none" strike="noStrike" cap="none">
                <a:solidFill>
                  <a:srgbClr val="00AED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4x afbeelding">
  <p:cSld name="3 4x afbeelding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>
            <a:spLocks noGrp="1"/>
          </p:cNvSpPr>
          <p:nvPr>
            <p:ph type="pic" idx="2"/>
          </p:nvPr>
        </p:nvSpPr>
        <p:spPr>
          <a:xfrm>
            <a:off x="1246610" y="1246702"/>
            <a:ext cx="8506964" cy="40963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pic" idx="3"/>
          </p:nvPr>
        </p:nvSpPr>
        <p:spPr>
          <a:xfrm>
            <a:off x="10340949" y="1246702"/>
            <a:ext cx="8508629" cy="40963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pic" idx="4"/>
          </p:nvPr>
        </p:nvSpPr>
        <p:spPr>
          <a:xfrm>
            <a:off x="10340949" y="5956456"/>
            <a:ext cx="8508629" cy="40963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pic" idx="5"/>
          </p:nvPr>
        </p:nvSpPr>
        <p:spPr>
          <a:xfrm>
            <a:off x="1246610" y="5956456"/>
            <a:ext cx="8508629" cy="40963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6x afbeelding">
  <p:cSld name="3 6x afbeelding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>
            <a:spLocks noGrp="1"/>
          </p:cNvSpPr>
          <p:nvPr>
            <p:ph type="pic" idx="2"/>
          </p:nvPr>
        </p:nvSpPr>
        <p:spPr>
          <a:xfrm>
            <a:off x="1246610" y="1246702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pic" idx="3"/>
          </p:nvPr>
        </p:nvSpPr>
        <p:spPr>
          <a:xfrm>
            <a:off x="1246610" y="5960415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pic" idx="4"/>
          </p:nvPr>
        </p:nvSpPr>
        <p:spPr>
          <a:xfrm>
            <a:off x="13400094" y="1246702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51"/>
          <p:cNvSpPr txBox="1">
            <a:spLocks noGrp="1"/>
          </p:cNvSpPr>
          <p:nvPr>
            <p:ph type="pic" idx="5"/>
          </p:nvPr>
        </p:nvSpPr>
        <p:spPr>
          <a:xfrm>
            <a:off x="13400094" y="5960415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pic" idx="6"/>
          </p:nvPr>
        </p:nvSpPr>
        <p:spPr>
          <a:xfrm>
            <a:off x="7321372" y="1246702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pic" idx="7"/>
          </p:nvPr>
        </p:nvSpPr>
        <p:spPr>
          <a:xfrm>
            <a:off x="7320668" y="5960415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afbeelding met content en titel (1regel)">
  <p:cSld name="3 1x afbeelding met content en titel (1regel)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2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11786" cy="207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pic" idx="2"/>
          </p:nvPr>
        </p:nvSpPr>
        <p:spPr>
          <a:xfrm>
            <a:off x="1246610" y="5026374"/>
            <a:ext cx="17602959" cy="506595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5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1 content en 2x figuur">
  <p:cSld name="2_content1 content en 2x figuu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 txBox="1">
            <a:spLocks noGrp="1"/>
          </p:cNvSpPr>
          <p:nvPr>
            <p:ph type="body" idx="1"/>
          </p:nvPr>
        </p:nvSpPr>
        <p:spPr>
          <a:xfrm>
            <a:off x="1226823" y="2513191"/>
            <a:ext cx="11358027" cy="18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3"/>
          <p:cNvSpPr txBox="1">
            <a:spLocks noGrp="1"/>
          </p:cNvSpPr>
          <p:nvPr>
            <p:ph type="pic" idx="2"/>
          </p:nvPr>
        </p:nvSpPr>
        <p:spPr>
          <a:xfrm>
            <a:off x="10340949" y="4986799"/>
            <a:ext cx="8508629" cy="506595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pic" idx="3"/>
          </p:nvPr>
        </p:nvSpPr>
        <p:spPr>
          <a:xfrm>
            <a:off x="1246610" y="4986799"/>
            <a:ext cx="8508629" cy="506595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3x afbeelding met content en titel (1regel)">
  <p:cSld name="3 3x afbeelding met content en titel (1regel)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4"/>
          <p:cNvSpPr txBox="1">
            <a:spLocks noGrp="1"/>
          </p:cNvSpPr>
          <p:nvPr>
            <p:ph type="body" idx="1"/>
          </p:nvPr>
        </p:nvSpPr>
        <p:spPr>
          <a:xfrm>
            <a:off x="1226823" y="2513191"/>
            <a:ext cx="11358027" cy="18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pic" idx="2"/>
          </p:nvPr>
        </p:nvSpPr>
        <p:spPr>
          <a:xfrm>
            <a:off x="13404052" y="5006586"/>
            <a:ext cx="5453435" cy="504617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54"/>
          <p:cNvSpPr txBox="1">
            <a:spLocks noGrp="1"/>
          </p:cNvSpPr>
          <p:nvPr>
            <p:ph type="pic" idx="3"/>
          </p:nvPr>
        </p:nvSpPr>
        <p:spPr>
          <a:xfrm>
            <a:off x="1246610" y="5006586"/>
            <a:ext cx="5453435" cy="504617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pic" idx="4"/>
          </p:nvPr>
        </p:nvSpPr>
        <p:spPr>
          <a:xfrm>
            <a:off x="7325331" y="5005032"/>
            <a:ext cx="5453435" cy="50477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eindslide">
  <p:cSld name="1 eindslide">
    <p:bg>
      <p:bgPr>
        <a:solidFill>
          <a:srgbClr val="76B728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5"/>
          <p:cNvSpPr txBox="1">
            <a:spLocks noGrp="1"/>
          </p:cNvSpPr>
          <p:nvPr>
            <p:ph type="body" idx="1"/>
          </p:nvPr>
        </p:nvSpPr>
        <p:spPr>
          <a:xfrm>
            <a:off x="1246610" y="1246702"/>
            <a:ext cx="8805434" cy="8806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0" tIns="381000" rIns="381000" bIns="381000" anchor="ctr" anchorCtr="1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99"/>
              <a:buNone/>
              <a:defRPr sz="6599">
                <a:solidFill>
                  <a:srgbClr val="76B728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ndex slide">
  <p:cSld name="1 index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4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4FA8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8B4F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57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7602959" cy="751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AutoNum type="arabicPeriod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AutoNum type="alphaLcPeriod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AutoNum type="romanLcPeriod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Char char="‑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1 kolom met titel (1 regel)">
  <p:cSld name="3 content 1 kolom met titel (1 regel)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2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3pPr>
            <a:lvl4pPr marL="1828800" lvl="3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4pPr>
            <a:lvl5pPr marL="2286000" lvl="4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schutblad kader links">
  <p:cSld name="3 schutblad kader li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1367975" rIns="381000" bIns="381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5277"/>
              <a:buFont typeface="Arial"/>
              <a:buNone/>
              <a:defRPr sz="527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met titel (meerdere regels)">
  <p:cSld name="3 content met titel (meerdere regels)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4"/>
          <p:cNvSpPr txBox="1">
            <a:spLocks noGrp="1"/>
          </p:cNvSpPr>
          <p:nvPr>
            <p:ph type="body" idx="1"/>
          </p:nvPr>
        </p:nvSpPr>
        <p:spPr>
          <a:xfrm>
            <a:off x="1246610" y="3759884"/>
            <a:ext cx="11318452" cy="585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3pPr>
            <a:lvl4pPr marL="1828800" lvl="3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4pPr>
            <a:lvl5pPr marL="2286000" lvl="4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18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met titel en kleurkaders">
  <p:cSld name="3 content met titel en kleurkader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body" idx="1"/>
          </p:nvPr>
        </p:nvSpPr>
        <p:spPr>
          <a:xfrm>
            <a:off x="1246610" y="2514517"/>
            <a:ext cx="8825221" cy="312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3pPr>
            <a:lvl4pPr marL="1828800" lvl="3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4pPr>
            <a:lvl5pPr marL="2286000" lvl="4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body" idx="2"/>
          </p:nvPr>
        </p:nvSpPr>
        <p:spPr>
          <a:xfrm>
            <a:off x="1246610" y="6242736"/>
            <a:ext cx="3797439" cy="3799469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98"/>
              <a:buNone/>
              <a:defRPr sz="3298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3"/>
          </p:nvPr>
        </p:nvSpPr>
        <p:spPr>
          <a:xfrm>
            <a:off x="11318589" y="2514517"/>
            <a:ext cx="7527167" cy="7527697"/>
          </a:xfrm>
          <a:prstGeom prst="rect">
            <a:avLst/>
          </a:prstGeom>
          <a:solidFill>
            <a:srgbClr val="00AEDA"/>
          </a:solidFill>
          <a:ln>
            <a:noFill/>
          </a:ln>
        </p:spPr>
        <p:txBody>
          <a:bodyPr spcFirstLastPara="1" wrap="square" lIns="381000" tIns="381000" rIns="381000" bIns="381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5"/>
              <a:buNone/>
              <a:defRPr sz="4705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met afbeelding rechts">
  <p:cSld name="3 content met afbeelding rech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8825221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7975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pic" idx="2"/>
          </p:nvPr>
        </p:nvSpPr>
        <p:spPr>
          <a:xfrm>
            <a:off x="11326361" y="2564635"/>
            <a:ext cx="7527167" cy="7527697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figuur met titel (1regel)">
  <p:cSld name="3 1x figuur met titel (1regel)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1"/>
          </p:nvPr>
        </p:nvSpPr>
        <p:spPr>
          <a:xfrm>
            <a:off x="1246610" y="2525060"/>
            <a:ext cx="17602959" cy="7527697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98"/>
              <a:buNone/>
              <a:defRPr sz="3298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afbeelding met titel (1regel)">
  <p:cSld name="3 1x afbeelding met titel (1regel)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pic" idx="2"/>
          </p:nvPr>
        </p:nvSpPr>
        <p:spPr>
          <a:xfrm>
            <a:off x="1246610" y="2525060"/>
            <a:ext cx="17602959" cy="752769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afbeelding">
  <p:cSld name="3 1x afbeelding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>
            <a:spLocks noGrp="1"/>
          </p:cNvSpPr>
          <p:nvPr>
            <p:ph type="pic" idx="2"/>
          </p:nvPr>
        </p:nvSpPr>
        <p:spPr>
          <a:xfrm>
            <a:off x="1246610" y="1246702"/>
            <a:ext cx="17602959" cy="880605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5"/>
              <a:buFont typeface="Arial"/>
              <a:buNone/>
              <a:defRPr sz="4705" b="0" i="0" u="none" strike="noStrike" cap="none">
                <a:solidFill>
                  <a:srgbClr val="00AED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4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6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Calibri"/>
              <a:buNone/>
            </a:pPr>
            <a:endParaRPr sz="1637" b="0" i="0" u="none" strike="noStrike" cap="none" baseline="-25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287975" rIns="381000" bIns="0" anchor="t" anchorCtr="0">
            <a:noAutofit/>
          </a:bodyPr>
          <a:lstStyle/>
          <a:p>
            <a:pPr marL="0" lvl="0" indent="0" algn="l" rtl="0">
              <a:lnSpc>
                <a:spcPct val="10823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6500"/>
              <a:buFont typeface="Arial"/>
              <a:buNone/>
            </a:pPr>
            <a:r>
              <a:rPr lang="nl-NL"/>
              <a:t>Marktvormen en marktfalen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75" tIns="0" rIns="0" bIns="2519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177"/>
              <a:buFont typeface="Arial"/>
              <a:buNone/>
            </a:pPr>
            <a:r>
              <a:rPr lang="nl-NL" sz="4177" b="0" i="0" u="none" strike="noStrike" cap="none">
                <a:solidFill>
                  <a:srgbClr val="00AEDA"/>
                </a:solidFill>
                <a:latin typeface="Arial"/>
                <a:ea typeface="Arial"/>
                <a:cs typeface="Arial"/>
                <a:sym typeface="Arial"/>
              </a:rPr>
              <a:t>15/2/21</a:t>
            </a:r>
            <a:endParaRPr sz="4177" b="0" i="0" u="none" strike="noStrike" cap="none">
              <a:solidFill>
                <a:srgbClr val="00AED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 Consumenten- en producentensurplus </a:t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1051049" y="2774355"/>
            <a:ext cx="132495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Producentensurplus</a:t>
            </a:r>
            <a:r>
              <a:rPr lang="nl-N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bij een prijs van € 20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Stap 1 	Teken de aanbodlijn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Stap 2 	Teken de marktprijs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Stap 3 	Verschil tussen 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verkoopbereidheid en marktprijs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2290" y="4574207"/>
            <a:ext cx="7393257" cy="628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12290" y="4609504"/>
            <a:ext cx="7285340" cy="625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86704" y="4667297"/>
            <a:ext cx="7255206" cy="6196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2.1	Consumenten- en </a:t>
            </a:r>
            <a:r>
              <a:rPr lang="nl-NL" dirty="0" err="1"/>
              <a:t>producentensurplus</a:t>
            </a:r>
            <a:endParaRPr dirty="0"/>
          </a:p>
        </p:txBody>
      </p:sp>
      <p:sp>
        <p:nvSpPr>
          <p:cNvPr id="195" name="Google Shape;195;p11"/>
          <p:cNvSpPr txBox="1"/>
          <p:nvPr/>
        </p:nvSpPr>
        <p:spPr>
          <a:xfrm>
            <a:off x="1051049" y="2774355"/>
            <a:ext cx="134654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producentensurplus verandert als de prijs verandert:</a:t>
            </a:r>
            <a:endParaRPr/>
          </a:p>
        </p:txBody>
      </p:sp>
      <p:grpSp>
        <p:nvGrpSpPr>
          <p:cNvPr id="196" name="Google Shape;196;p11"/>
          <p:cNvGrpSpPr/>
          <p:nvPr/>
        </p:nvGrpSpPr>
        <p:grpSpPr>
          <a:xfrm>
            <a:off x="3787354" y="4142507"/>
            <a:ext cx="4608512" cy="1512168"/>
            <a:chOff x="3787354" y="4142507"/>
            <a:chExt cx="4608512" cy="1512168"/>
          </a:xfrm>
        </p:grpSpPr>
        <p:sp>
          <p:nvSpPr>
            <p:cNvPr id="197" name="Google Shape;197;p11"/>
            <p:cNvSpPr/>
            <p:nvPr/>
          </p:nvSpPr>
          <p:spPr>
            <a:xfrm>
              <a:off x="3787354" y="4142507"/>
              <a:ext cx="460851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Prijs</a:t>
              </a: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7603778" y="4392217"/>
              <a:ext cx="576064" cy="1012745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1"/>
          <p:cNvGrpSpPr/>
          <p:nvPr/>
        </p:nvGrpSpPr>
        <p:grpSpPr>
          <a:xfrm>
            <a:off x="9475986" y="4142507"/>
            <a:ext cx="4608512" cy="1512168"/>
            <a:chOff x="9475986" y="4142507"/>
            <a:chExt cx="4608512" cy="1512168"/>
          </a:xfrm>
        </p:grpSpPr>
        <p:sp>
          <p:nvSpPr>
            <p:cNvPr id="200" name="Google Shape;200;p11"/>
            <p:cNvSpPr/>
            <p:nvPr/>
          </p:nvSpPr>
          <p:spPr>
            <a:xfrm>
              <a:off x="9475986" y="4142507"/>
              <a:ext cx="460851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Prijs</a:t>
              </a: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13379558" y="4464225"/>
              <a:ext cx="576064" cy="101274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1"/>
          <p:cNvGrpSpPr/>
          <p:nvPr/>
        </p:nvGrpSpPr>
        <p:grpSpPr>
          <a:xfrm>
            <a:off x="3481325" y="5826586"/>
            <a:ext cx="5220503" cy="4505866"/>
            <a:chOff x="3463325" y="5830061"/>
            <a:chExt cx="5220503" cy="4505866"/>
          </a:xfrm>
        </p:grpSpPr>
        <p:sp>
          <p:nvSpPr>
            <p:cNvPr id="203" name="Google Shape;203;p11"/>
            <p:cNvSpPr/>
            <p:nvPr/>
          </p:nvSpPr>
          <p:spPr>
            <a:xfrm>
              <a:off x="5839582" y="5830061"/>
              <a:ext cx="504056" cy="140878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3463325" y="7414225"/>
              <a:ext cx="5154900" cy="15123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Productentensurplus</a:t>
              </a:r>
              <a:endParaRPr sz="36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"/>
            <p:cNvSpPr txBox="1"/>
            <p:nvPr/>
          </p:nvSpPr>
          <p:spPr>
            <a:xfrm>
              <a:off x="3625338" y="9258627"/>
              <a:ext cx="49326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</a:t>
              </a:r>
              <a:r>
                <a:rPr lang="nl-NL" sz="320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stijging</a:t>
              </a: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van surplus voor aanbieders</a:t>
              </a:r>
              <a:endParaRPr dirty="0"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8107828" y="7719347"/>
              <a:ext cx="576000" cy="1012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11"/>
          <p:cNvGrpSpPr/>
          <p:nvPr/>
        </p:nvGrpSpPr>
        <p:grpSpPr>
          <a:xfrm>
            <a:off x="9121186" y="5830061"/>
            <a:ext cx="5318100" cy="4502314"/>
            <a:chOff x="9475973" y="5830061"/>
            <a:chExt cx="5318100" cy="4502314"/>
          </a:xfrm>
        </p:grpSpPr>
        <p:sp>
          <p:nvSpPr>
            <p:cNvPr id="208" name="Google Shape;208;p11"/>
            <p:cNvSpPr/>
            <p:nvPr/>
          </p:nvSpPr>
          <p:spPr>
            <a:xfrm>
              <a:off x="11528214" y="5830061"/>
              <a:ext cx="504056" cy="140878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9475973" y="7414225"/>
              <a:ext cx="5318100" cy="15123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Producentensurplus</a:t>
              </a:r>
              <a:endParaRPr sz="36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9614748" y="9255075"/>
              <a:ext cx="50406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</a:t>
              </a:r>
              <a:r>
                <a:rPr lang="nl-NL" sz="320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daling</a:t>
              </a: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van surplus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voor aanbieders</a:t>
              </a:r>
              <a:endParaRPr dirty="0"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14218008" y="7741722"/>
              <a:ext cx="576000" cy="1012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 Consumenten- en producentensurplus </a:t>
            </a:r>
            <a:endParaRPr/>
          </a:p>
        </p:txBody>
      </p:sp>
      <p:sp>
        <p:nvSpPr>
          <p:cNvPr id="217" name="Google Shape;217;p1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0533632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 b="1"/>
              <a:t>Producentensurplus bij een prijs van € 30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/>
              <a:t>Bij een hogere prijs veranderen er twee dingen: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nl-NL"/>
              <a:t>Extra producentensurplus oorspronkelijke aanbieders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nl-NL"/>
              <a:t>Producentensurplus nieuwe aanbieders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/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8314" y="1246701"/>
            <a:ext cx="6412150" cy="563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80442" y="6883300"/>
            <a:ext cx="4588060" cy="402795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/>
          <p:nvPr/>
        </p:nvSpPr>
        <p:spPr>
          <a:xfrm>
            <a:off x="13364419" y="3244649"/>
            <a:ext cx="3024336" cy="140191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15787645" y="3244651"/>
            <a:ext cx="2041269" cy="123591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2.1	Consumenten- en </a:t>
            </a:r>
            <a:r>
              <a:rPr lang="nl-NL" dirty="0" err="1"/>
              <a:t>producentensurplus</a:t>
            </a:r>
            <a:endParaRPr dirty="0"/>
          </a:p>
        </p:txBody>
      </p:sp>
      <p:sp>
        <p:nvSpPr>
          <p:cNvPr id="227" name="Google Shape;227;p13"/>
          <p:cNvSpPr txBox="1"/>
          <p:nvPr/>
        </p:nvSpPr>
        <p:spPr>
          <a:xfrm>
            <a:off x="1051049" y="2774355"/>
            <a:ext cx="128894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consumentensurplus en producentensurplus vormen samen het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totale surplus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body" idx="4294967295"/>
          </p:nvPr>
        </p:nvSpPr>
        <p:spPr>
          <a:xfrm>
            <a:off x="14516545" y="2342306"/>
            <a:ext cx="5032884" cy="3170219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 dirty="0"/>
              <a:t>Totale surplus:</a:t>
            </a:r>
            <a:r>
              <a:rPr lang="nl-NL" sz="3200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dirty="0"/>
              <a:t>De omvang van het totale surplus is een maatstaf voor de doelmatigheid van de markt.</a:t>
            </a:r>
            <a:endParaRPr dirty="0"/>
          </a:p>
        </p:txBody>
      </p:sp>
      <p:sp>
        <p:nvSpPr>
          <p:cNvPr id="229" name="Google Shape;229;p13"/>
          <p:cNvSpPr txBox="1"/>
          <p:nvPr/>
        </p:nvSpPr>
        <p:spPr>
          <a:xfrm>
            <a:off x="989121" y="4513580"/>
            <a:ext cx="129513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Bij een marktmodel in evenwichtssituatie bij volkomen concurrentie is het totale surplus het grootst.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 Consumenten- en producentensurplus </a:t>
            </a:r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13125920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>
                <a:solidFill>
                  <a:schemeClr val="dk1"/>
                </a:solidFill>
              </a:rPr>
              <a:t>Perfect werkende markt bij volkomen concurrentie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Het surplus van de consumenten en producenten samen is het totale surplus.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Het totale surplus is maximaal in een perfect werkende markt.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E	Marktevenwicht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AE 	Vragers met een betalingsbereidheid &gt; € 20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EB	Vragers met een betalingsbereidheid &lt; € 20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CE 	Aanbieders met een verkoopbereidheid &lt; € 20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ED	Aanbieders met een verkoopbereidheid &gt; € 20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</p:txBody>
      </p:sp>
      <p:pic>
        <p:nvPicPr>
          <p:cNvPr id="237" name="Google Shape;2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02648" y="2774355"/>
            <a:ext cx="5519161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08727" y="8151393"/>
            <a:ext cx="3215751" cy="146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2.1	Consumenten- en </a:t>
            </a:r>
            <a:r>
              <a:rPr lang="nl-NL" dirty="0" err="1"/>
              <a:t>producentensurplus</a:t>
            </a:r>
            <a:endParaRPr dirty="0"/>
          </a:p>
        </p:txBody>
      </p:sp>
      <p:sp>
        <p:nvSpPr>
          <p:cNvPr id="244" name="Google Shape;244;p15"/>
          <p:cNvSpPr txBox="1"/>
          <p:nvPr/>
        </p:nvSpPr>
        <p:spPr>
          <a:xfrm>
            <a:off x="1051049" y="2774355"/>
            <a:ext cx="128894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er geen volkomen concurrentie is, is er sprake van een bepaalde mate van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marktmacht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body" idx="4294967295"/>
          </p:nvPr>
        </p:nvSpPr>
        <p:spPr>
          <a:xfrm>
            <a:off x="14516545" y="2342307"/>
            <a:ext cx="5032884" cy="324036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Marktmacht: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mate waarin een aanbieder zich onafhankelijk van de andere spelers op de markt kan gedragen.</a:t>
            </a:r>
            <a:endParaRPr/>
          </a:p>
        </p:txBody>
      </p:sp>
      <p:grpSp>
        <p:nvGrpSpPr>
          <p:cNvPr id="246" name="Google Shape;246;p15"/>
          <p:cNvGrpSpPr/>
          <p:nvPr/>
        </p:nvGrpSpPr>
        <p:grpSpPr>
          <a:xfrm>
            <a:off x="989121" y="4202991"/>
            <a:ext cx="12951362" cy="2315780"/>
            <a:chOff x="989121" y="3974684"/>
            <a:chExt cx="12951362" cy="2315780"/>
          </a:xfrm>
        </p:grpSpPr>
        <p:sp>
          <p:nvSpPr>
            <p:cNvPr id="247" name="Google Shape;247;p15"/>
            <p:cNvSpPr txBox="1"/>
            <p:nvPr/>
          </p:nvSpPr>
          <p:spPr>
            <a:xfrm>
              <a:off x="989121" y="5090135"/>
              <a:ext cx="1295136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Er is dan sprake van monopolistische concurrentie, oligopolie of zelfs monopolie.</a:t>
              </a: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6955706" y="3974684"/>
              <a:ext cx="360040" cy="111545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5"/>
          <p:cNvGrpSpPr/>
          <p:nvPr/>
        </p:nvGrpSpPr>
        <p:grpSpPr>
          <a:xfrm>
            <a:off x="989120" y="6710401"/>
            <a:ext cx="14319515" cy="2400658"/>
            <a:chOff x="989120" y="6205586"/>
            <a:chExt cx="12951362" cy="2400658"/>
          </a:xfrm>
        </p:grpSpPr>
        <p:sp>
          <p:nvSpPr>
            <p:cNvPr id="250" name="Google Shape;250;p15"/>
            <p:cNvSpPr txBox="1"/>
            <p:nvPr/>
          </p:nvSpPr>
          <p:spPr>
            <a:xfrm>
              <a:off x="989120" y="7405915"/>
              <a:ext cx="1295136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 producent kan een hogere prijs voor het product vragen dan bij volledige mededinging (bijvoorbeeld prijsdiscriminatie)</a:t>
              </a: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368431" y="6205586"/>
              <a:ext cx="360040" cy="111545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2.1	Consumenten- en </a:t>
            </a:r>
            <a:r>
              <a:rPr lang="nl-NL" dirty="0" err="1"/>
              <a:t>producentensurplus</a:t>
            </a:r>
            <a:endParaRPr dirty="0"/>
          </a:p>
        </p:txBody>
      </p:sp>
      <p:sp>
        <p:nvSpPr>
          <p:cNvPr id="257" name="Google Shape;257;p16"/>
          <p:cNvSpPr txBox="1"/>
          <p:nvPr/>
        </p:nvSpPr>
        <p:spPr>
          <a:xfrm>
            <a:off x="1153339" y="2730235"/>
            <a:ext cx="143631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hogere prijs heeft gevolgen voor de doelmatigheid van de markt:</a:t>
            </a:r>
            <a:endParaRPr dirty="0"/>
          </a:p>
        </p:txBody>
      </p:sp>
      <p:grpSp>
        <p:nvGrpSpPr>
          <p:cNvPr id="258" name="Google Shape;258;p16"/>
          <p:cNvGrpSpPr/>
          <p:nvPr/>
        </p:nvGrpSpPr>
        <p:grpSpPr>
          <a:xfrm>
            <a:off x="1627114" y="6302747"/>
            <a:ext cx="2592288" cy="1262456"/>
            <a:chOff x="619002" y="6302747"/>
            <a:chExt cx="2592288" cy="1262456"/>
          </a:xfrm>
        </p:grpSpPr>
        <p:sp>
          <p:nvSpPr>
            <p:cNvPr id="259" name="Google Shape;259;p16"/>
            <p:cNvSpPr/>
            <p:nvPr/>
          </p:nvSpPr>
          <p:spPr>
            <a:xfrm>
              <a:off x="619002" y="6302747"/>
              <a:ext cx="2592288" cy="126245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Prijs</a:t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563218" y="6509191"/>
              <a:ext cx="432048" cy="849568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4507434" y="6950819"/>
            <a:ext cx="6404159" cy="1876781"/>
            <a:chOff x="3499322" y="6950819"/>
            <a:chExt cx="6404159" cy="1876781"/>
          </a:xfrm>
        </p:grpSpPr>
        <p:cxnSp>
          <p:nvCxnSpPr>
            <p:cNvPr id="262" name="Google Shape;262;p16"/>
            <p:cNvCxnSpPr/>
            <p:nvPr/>
          </p:nvCxnSpPr>
          <p:spPr>
            <a:xfrm>
              <a:off x="3499322" y="6950819"/>
              <a:ext cx="1152128" cy="991268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63" name="Google Shape;263;p16"/>
            <p:cNvSpPr/>
            <p:nvPr/>
          </p:nvSpPr>
          <p:spPr>
            <a:xfrm>
              <a:off x="4850289" y="7565200"/>
              <a:ext cx="4953000" cy="1262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Producentensurplus</a:t>
              </a:r>
              <a:endParaRPr dirty="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9471481" y="7771609"/>
              <a:ext cx="432000" cy="849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6"/>
          <p:cNvGrpSpPr/>
          <p:nvPr/>
        </p:nvGrpSpPr>
        <p:grpSpPr>
          <a:xfrm>
            <a:off x="4507434" y="5040300"/>
            <a:ext cx="6404159" cy="1893675"/>
            <a:chOff x="3499322" y="5040300"/>
            <a:chExt cx="6404159" cy="1893675"/>
          </a:xfrm>
        </p:grpSpPr>
        <p:cxnSp>
          <p:nvCxnSpPr>
            <p:cNvPr id="266" name="Google Shape;266;p16"/>
            <p:cNvCxnSpPr/>
            <p:nvPr/>
          </p:nvCxnSpPr>
          <p:spPr>
            <a:xfrm rot="10800000" flipH="1">
              <a:off x="3499322" y="5942707"/>
              <a:ext cx="1152128" cy="991268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67" name="Google Shape;267;p16"/>
            <p:cNvSpPr/>
            <p:nvPr/>
          </p:nvSpPr>
          <p:spPr>
            <a:xfrm>
              <a:off x="4850288" y="5040300"/>
              <a:ext cx="4953000" cy="1262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Consumentensurplus</a:t>
              </a:r>
              <a:endParaRPr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9484681" y="5308960"/>
              <a:ext cx="418800" cy="849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6"/>
          <p:cNvGrpSpPr/>
          <p:nvPr/>
        </p:nvGrpSpPr>
        <p:grpSpPr>
          <a:xfrm>
            <a:off x="11079225" y="5942475"/>
            <a:ext cx="7092094" cy="2224525"/>
            <a:chOff x="10071113" y="5942475"/>
            <a:chExt cx="7092094" cy="2224525"/>
          </a:xfrm>
        </p:grpSpPr>
        <p:cxnSp>
          <p:nvCxnSpPr>
            <p:cNvPr id="270" name="Google Shape;270;p16"/>
            <p:cNvCxnSpPr/>
            <p:nvPr/>
          </p:nvCxnSpPr>
          <p:spPr>
            <a:xfrm>
              <a:off x="10207913" y="5942475"/>
              <a:ext cx="1135500" cy="7035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71" name="Google Shape;271;p16"/>
            <p:cNvCxnSpPr/>
            <p:nvPr/>
          </p:nvCxnSpPr>
          <p:spPr>
            <a:xfrm rot="10800000" flipH="1">
              <a:off x="10071113" y="7456600"/>
              <a:ext cx="1272300" cy="7104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72" name="Google Shape;272;p16"/>
            <p:cNvSpPr txBox="1"/>
            <p:nvPr/>
          </p:nvSpPr>
          <p:spPr>
            <a:xfrm>
              <a:off x="12122607" y="6333810"/>
              <a:ext cx="50406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Totale surplus neemt af = doelmatigheidsverlies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 Consumenten- en producentensurplus </a:t>
            </a:r>
            <a:endParaRPr/>
          </a:p>
        </p:txBody>
      </p:sp>
      <p:sp>
        <p:nvSpPr>
          <p:cNvPr id="278" name="Google Shape;278;p17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13125920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 dirty="0">
                <a:solidFill>
                  <a:schemeClr val="dk1"/>
                </a:solidFill>
              </a:rPr>
              <a:t>Afname totale surplus (afname doelmatigheid)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Door marktmacht kunnen aanbieders een hogere prijs vaststellen.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lang="nl-NL" sz="3600" dirty="0">
                <a:solidFill>
                  <a:schemeClr val="dk1"/>
                </a:solidFill>
              </a:rPr>
            </a:b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Gevolg: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 err="1">
                <a:solidFill>
                  <a:schemeClr val="dk1"/>
                </a:solidFill>
              </a:rPr>
              <a:t>Producentensurplus</a:t>
            </a:r>
            <a:r>
              <a:rPr lang="nl-NL" sz="3600" dirty="0">
                <a:solidFill>
                  <a:schemeClr val="dk1"/>
                </a:solidFill>
              </a:rPr>
              <a:t> stijgt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Consumentensurplus daalt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Totale surplus neemt af</a:t>
            </a: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287" y="4623633"/>
            <a:ext cx="11923813" cy="66857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	 De overheid grijpt in</a:t>
            </a:r>
            <a:endParaRPr/>
          </a:p>
        </p:txBody>
      </p:sp>
      <p:sp>
        <p:nvSpPr>
          <p:cNvPr id="287" name="Google Shape;287;p18"/>
          <p:cNvSpPr txBox="1"/>
          <p:nvPr/>
        </p:nvSpPr>
        <p:spPr>
          <a:xfrm>
            <a:off x="1051049" y="2774355"/>
            <a:ext cx="12529500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Naast marktmacht kunnen er meer oorzaken zijn dat een markt niet perfect werkt. De </a:t>
            </a:r>
            <a:r>
              <a:rPr lang="nl-N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 faalt </a:t>
            </a: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 door: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Externe effecten</a:t>
            </a:r>
            <a:endParaRPr dirty="0"/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Niet-gewenste uitkomsten van de markt, zoals 	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milieuvervuiling, geluidsoverlast en </a:t>
            </a:r>
            <a:b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gezondheidseffecten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Collectieve goederen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dirty="0">
                <a:solidFill>
                  <a:schemeClr val="dk1"/>
                </a:solidFill>
              </a:rPr>
              <a:t>    </a:t>
            </a: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markt voorziet niet in de behoefte voor deze 	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Goederen.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>
            <a:spLocks noGrp="1"/>
          </p:cNvSpPr>
          <p:nvPr>
            <p:ph type="body" idx="4294967295"/>
          </p:nvPr>
        </p:nvSpPr>
        <p:spPr>
          <a:xfrm>
            <a:off x="14228514" y="2342307"/>
            <a:ext cx="5320916" cy="1944216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Marktfalen: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Situatie waarin de markt niet perfect werkt.</a:t>
            </a:r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body" idx="4294967295"/>
          </p:nvPr>
        </p:nvSpPr>
        <p:spPr>
          <a:xfrm>
            <a:off x="14228514" y="4574555"/>
            <a:ext cx="5323800" cy="3278113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Externe effecten: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Gevolgen van productie en gebruik van goederen en diensten die niet in de prijs worden doorberekend.</a:t>
            </a: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body" idx="4294967295"/>
          </p:nvPr>
        </p:nvSpPr>
        <p:spPr>
          <a:xfrm>
            <a:off x="14228514" y="8140700"/>
            <a:ext cx="5320916" cy="2770559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Collectieve goederen: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overheid produceert goederen die niet in individuele eenheden zijn op te delen.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	 De overheid grijpt in</a:t>
            </a:r>
            <a:endParaRPr/>
          </a:p>
        </p:txBody>
      </p:sp>
      <p:sp>
        <p:nvSpPr>
          <p:cNvPr id="296" name="Google Shape;296;p19"/>
          <p:cNvSpPr txBox="1"/>
          <p:nvPr/>
        </p:nvSpPr>
        <p:spPr>
          <a:xfrm>
            <a:off x="1051049" y="2774355"/>
            <a:ext cx="1252939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een markt niet optimaal werkt, kan de overheid ingrijpen op die markt door prijsregulering: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Minimumprijzen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Garantieprijzen om producenten te beschermen.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Maximumprijzen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Garantieprijzen om consumenten te beschermen.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9"/>
          <p:cNvSpPr txBox="1">
            <a:spLocks noGrp="1"/>
          </p:cNvSpPr>
          <p:nvPr>
            <p:ph type="body" idx="4294967295"/>
          </p:nvPr>
        </p:nvSpPr>
        <p:spPr>
          <a:xfrm>
            <a:off x="14228514" y="2774356"/>
            <a:ext cx="5323800" cy="288032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Minimumprijs: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overheid garandeert aanbieders een prijs die </a:t>
            </a:r>
            <a:r>
              <a:rPr lang="nl-NL" sz="3200" u="sng"/>
              <a:t>hoger</a:t>
            </a:r>
            <a:r>
              <a:rPr lang="nl-NL" sz="3200"/>
              <a:t> is dan de marktprijs.</a:t>
            </a:r>
            <a:endParaRPr/>
          </a:p>
        </p:txBody>
      </p:sp>
      <p:sp>
        <p:nvSpPr>
          <p:cNvPr id="298" name="Google Shape;298;p19"/>
          <p:cNvSpPr txBox="1">
            <a:spLocks noGrp="1"/>
          </p:cNvSpPr>
          <p:nvPr>
            <p:ph type="body" idx="4294967295"/>
          </p:nvPr>
        </p:nvSpPr>
        <p:spPr>
          <a:xfrm>
            <a:off x="14205000" y="5980460"/>
            <a:ext cx="5320916" cy="2770559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Maximumprijs: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overheid garandeert consumenten een prijs die </a:t>
            </a:r>
            <a:r>
              <a:rPr lang="nl-NL" sz="3200" u="sng"/>
              <a:t>lager</a:t>
            </a:r>
            <a:r>
              <a:rPr lang="nl-NL" sz="3200"/>
              <a:t> is dan de marktprijs.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Hoofdstuk 2 | Marktfalen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/>
              <a:t>2.1	</a:t>
            </a:r>
            <a:r>
              <a:rPr lang="nl-NL" u="sng">
                <a:solidFill>
                  <a:schemeClr val="hlink"/>
                </a:solidFill>
                <a:hlinkClick r:id="rId3" action="ppaction://hlinksldjump"/>
              </a:rPr>
              <a:t>Consumenten- en producentensurplus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/>
              <a:t>2.2	</a:t>
            </a:r>
            <a:r>
              <a:rPr lang="nl-NL" u="sng">
                <a:solidFill>
                  <a:schemeClr val="hlink"/>
                </a:solidFill>
                <a:hlinkClick r:id="rId4" action="ppaction://hlinksldjump"/>
              </a:rPr>
              <a:t>De overheid grijpt 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/>
              <a:t>2.3	</a:t>
            </a:r>
            <a:r>
              <a:rPr lang="nl-NL" u="sng">
                <a:solidFill>
                  <a:schemeClr val="hlink"/>
                </a:solidFill>
                <a:hlinkClick r:id="rId5" action="ppaction://hlinksldjump"/>
              </a:rPr>
              <a:t>De overheid stuurt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/>
              <a:t>2.4	</a:t>
            </a:r>
            <a:r>
              <a:rPr lang="nl-NL" u="sng">
                <a:solidFill>
                  <a:schemeClr val="hlink"/>
                </a:solidFill>
                <a:hlinkClick r:id="rId6" action="ppaction://hlinksldjump"/>
              </a:rPr>
              <a:t>Verplichte context: arbeidsmarkt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40082" y="1418965"/>
            <a:ext cx="14729311" cy="9860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	 De overheid grijpt in</a:t>
            </a:r>
            <a:endParaRPr/>
          </a:p>
        </p:txBody>
      </p:sp>
      <p:sp>
        <p:nvSpPr>
          <p:cNvPr id="304" name="Google Shape;304;p20"/>
          <p:cNvSpPr txBox="1"/>
          <p:nvPr/>
        </p:nvSpPr>
        <p:spPr>
          <a:xfrm>
            <a:off x="1051049" y="2774355"/>
            <a:ext cx="12529394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Marktmodel met minimumprijzen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Doordat de prijs &gt; evenwichtsprijs ontstaat een </a:t>
            </a:r>
            <a:r>
              <a:rPr lang="nl-N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aanbodoverschot.</a:t>
            </a:r>
            <a:endParaRPr dirty="0"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overheid koopt dit overschot op (bijvoorbeeld bij landbouwproducten).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endParaRPr lang="nl-NL"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571500"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De overheid kan (te)grote overschotten voorkomen door een productiequotum in te stellen.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endParaRPr dirty="0"/>
          </a:p>
        </p:txBody>
      </p:sp>
      <p:sp>
        <p:nvSpPr>
          <p:cNvPr id="305" name="Google Shape;305;p20"/>
          <p:cNvSpPr txBox="1">
            <a:spLocks noGrp="1"/>
          </p:cNvSpPr>
          <p:nvPr>
            <p:ph type="body" idx="4294967295"/>
          </p:nvPr>
        </p:nvSpPr>
        <p:spPr>
          <a:xfrm>
            <a:off x="14228514" y="2774356"/>
            <a:ext cx="5323800" cy="2376263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Aanbodoverschot: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Het aanbod is </a:t>
            </a:r>
            <a:r>
              <a:rPr lang="nl-NL" sz="3200" u="sng"/>
              <a:t>groter</a:t>
            </a:r>
            <a:r>
              <a:rPr lang="nl-NL" sz="3200"/>
              <a:t> dan de vraag (oftewel: vraagtekort).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 De overheid grijpt in</a:t>
            </a:r>
            <a:endParaRPr/>
          </a:p>
        </p:txBody>
      </p:sp>
      <p:sp>
        <p:nvSpPr>
          <p:cNvPr id="311" name="Google Shape;311;p21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11181704" cy="662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>
                <a:solidFill>
                  <a:schemeClr val="dk1"/>
                </a:solidFill>
              </a:rPr>
              <a:t>Minimumprijs melk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Als een markt niet optimaal werkt dan kan de overheid ingrijpen d.m.v. bijvoorbeeld prijsregulering.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Als de overheid een minimumprijs instelt, beschermt ze de aanbieder.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Door de minimumprijs ontstaat een aanbodoverschot (Q</a:t>
            </a:r>
            <a:r>
              <a:rPr lang="nl-NL" sz="2400">
                <a:solidFill>
                  <a:schemeClr val="dk1"/>
                </a:solidFill>
              </a:rPr>
              <a:t>a</a:t>
            </a:r>
            <a:r>
              <a:rPr lang="nl-NL" sz="3600">
                <a:solidFill>
                  <a:schemeClr val="dk1"/>
                </a:solidFill>
              </a:rPr>
              <a:t> – Q</a:t>
            </a:r>
            <a:r>
              <a:rPr lang="nl-NL" sz="2400">
                <a:solidFill>
                  <a:schemeClr val="dk1"/>
                </a:solidFill>
              </a:rPr>
              <a:t>v</a:t>
            </a:r>
            <a:r>
              <a:rPr lang="nl-NL" sz="3600">
                <a:solidFill>
                  <a:schemeClr val="dk1"/>
                </a:solidFill>
              </a:rPr>
              <a:t>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De overheid koopt dit aanbodoverschot op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((Q</a:t>
            </a:r>
            <a:r>
              <a:rPr lang="nl-NL" sz="2400">
                <a:solidFill>
                  <a:schemeClr val="dk1"/>
                </a:solidFill>
              </a:rPr>
              <a:t>a</a:t>
            </a:r>
            <a:r>
              <a:rPr lang="nl-NL" sz="3600">
                <a:solidFill>
                  <a:schemeClr val="dk1"/>
                </a:solidFill>
              </a:rPr>
              <a:t> – Q</a:t>
            </a:r>
            <a:r>
              <a:rPr lang="nl-NL" sz="2400">
                <a:solidFill>
                  <a:schemeClr val="dk1"/>
                </a:solidFill>
              </a:rPr>
              <a:t>v</a:t>
            </a:r>
            <a:r>
              <a:rPr lang="nl-NL" sz="3600">
                <a:solidFill>
                  <a:schemeClr val="dk1"/>
                </a:solidFill>
              </a:rPr>
              <a:t>) x Pmin).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</p:txBody>
      </p:sp>
      <p:pic>
        <p:nvPicPr>
          <p:cNvPr id="312" name="Google Shape;31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5691" y="7994153"/>
            <a:ext cx="378142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95691" y="2774355"/>
            <a:ext cx="7228096" cy="485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95691" y="2774355"/>
            <a:ext cx="7260151" cy="483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95691" y="2731408"/>
            <a:ext cx="7228096" cy="4892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	 De overheid grijpt in</a:t>
            </a:r>
            <a:endParaRPr/>
          </a:p>
        </p:txBody>
      </p:sp>
      <p:sp>
        <p:nvSpPr>
          <p:cNvPr id="321" name="Google Shape;321;p22"/>
          <p:cNvSpPr txBox="1"/>
          <p:nvPr/>
        </p:nvSpPr>
        <p:spPr>
          <a:xfrm>
            <a:off x="1051049" y="2774355"/>
            <a:ext cx="1252939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Marktmodel met maximumprijzen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Doordat de prijs &lt; evenwichtsprijs ontstaat een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aanbodtekort.</a:t>
            </a:r>
            <a:endParaRPr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ontstaan wachtlijsten (bijvoorbeeld voor sociale huurwoningen). </a:t>
            </a:r>
            <a:endParaRPr/>
          </a:p>
        </p:txBody>
      </p:sp>
      <p:sp>
        <p:nvSpPr>
          <p:cNvPr id="322" name="Google Shape;322;p22"/>
          <p:cNvSpPr txBox="1">
            <a:spLocks noGrp="1"/>
          </p:cNvSpPr>
          <p:nvPr>
            <p:ph type="body" idx="4294967295"/>
          </p:nvPr>
        </p:nvSpPr>
        <p:spPr>
          <a:xfrm>
            <a:off x="14228514" y="2774356"/>
            <a:ext cx="5323800" cy="2376263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Aanbodtekort: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Het aanbod is </a:t>
            </a:r>
            <a:r>
              <a:rPr lang="nl-NL" sz="3200" u="sng"/>
              <a:t>kleiner</a:t>
            </a:r>
            <a:r>
              <a:rPr lang="nl-NL" sz="3200"/>
              <a:t> dan de vraag (oftewel: vraagoverschot).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 De overheid grijpt in</a:t>
            </a:r>
            <a:endParaRPr/>
          </a:p>
        </p:txBody>
      </p:sp>
      <p:sp>
        <p:nvSpPr>
          <p:cNvPr id="328" name="Google Shape;328;p23"/>
          <p:cNvSpPr txBox="1">
            <a:spLocks noGrp="1"/>
          </p:cNvSpPr>
          <p:nvPr>
            <p:ph type="body" idx="4294967295"/>
          </p:nvPr>
        </p:nvSpPr>
        <p:spPr>
          <a:xfrm>
            <a:off x="1174602" y="2630339"/>
            <a:ext cx="11541744" cy="756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>
                <a:solidFill>
                  <a:schemeClr val="dk1"/>
                </a:solidFill>
              </a:rPr>
              <a:t>Maximumprijs huurwoningen 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Als een markt niet optimaal werkt dan kan de overheid ingrijpen d.m.v. bijvoorbeeld prijsregulering.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Als de overheid een maximumprijs instelt, beschermt ze de consument.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Door de maximumprijs ontstaat een aanbodtekort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(Q</a:t>
            </a:r>
            <a:r>
              <a:rPr lang="nl-NL" sz="2400">
                <a:solidFill>
                  <a:schemeClr val="dk1"/>
                </a:solidFill>
              </a:rPr>
              <a:t>v</a:t>
            </a:r>
            <a:r>
              <a:rPr lang="nl-NL" sz="3600">
                <a:solidFill>
                  <a:schemeClr val="dk1"/>
                </a:solidFill>
              </a:rPr>
              <a:t> – Q</a:t>
            </a:r>
            <a:r>
              <a:rPr lang="nl-NL" sz="2400">
                <a:solidFill>
                  <a:schemeClr val="dk1"/>
                </a:solidFill>
              </a:rPr>
              <a:t>a</a:t>
            </a:r>
            <a:r>
              <a:rPr lang="nl-NL" sz="3600">
                <a:solidFill>
                  <a:schemeClr val="dk1"/>
                </a:solidFill>
              </a:rPr>
              <a:t>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Een aanbodtekort brengt geen kosten mee voor de overheid. De overheid moet nu door aanvullende maatregelen zorgen dat de beperkte hoeveelheid woningen wordt verdeeld.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</p:txBody>
      </p:sp>
      <p:pic>
        <p:nvPicPr>
          <p:cNvPr id="329" name="Google Shape;32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44338" y="2077836"/>
            <a:ext cx="6962378" cy="487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64245" y="7166843"/>
            <a:ext cx="3272147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38030" y="2144033"/>
            <a:ext cx="6869399" cy="4741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2.2	 De overheid grijpt in</a:t>
            </a:r>
            <a:endParaRPr/>
          </a:p>
        </p:txBody>
      </p:sp>
      <p:sp>
        <p:nvSpPr>
          <p:cNvPr id="337" name="Google Shape;337;p24"/>
          <p:cNvSpPr txBox="1"/>
          <p:nvPr/>
        </p:nvSpPr>
        <p:spPr>
          <a:xfrm>
            <a:off x="1051049" y="2774355"/>
            <a:ext cx="1252939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overheid houdt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toezicht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 de markt: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ACM (Autoriteit Consument en Markt)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AFM (Autoriteit Financiële Markten)</a:t>
            </a:r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body" idx="4294967295"/>
          </p:nvPr>
        </p:nvSpPr>
        <p:spPr>
          <a:xfrm>
            <a:off x="14228514" y="2774356"/>
            <a:ext cx="5323800" cy="2736303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Toezichthouders: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Onafhankelijke instellingen die toezicht houden op bijvoorbeeld het mededingingsbeleid.</a:t>
            </a:r>
            <a:endParaRPr/>
          </a:p>
        </p:txBody>
      </p:sp>
      <p:sp>
        <p:nvSpPr>
          <p:cNvPr id="339" name="Google Shape;339;p24"/>
          <p:cNvSpPr/>
          <p:nvPr/>
        </p:nvSpPr>
        <p:spPr>
          <a:xfrm>
            <a:off x="1051049" y="6086723"/>
            <a:ext cx="123247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doel is om de markt zo goed mogelijk te laten werken: 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 veel mogelijk concurrentie (mededinging).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 min mogelijk marktmacht voor producenten.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2.3  De overheid stuurt</a:t>
            </a:r>
            <a:endParaRPr/>
          </a:p>
        </p:txBody>
      </p:sp>
      <p:sp>
        <p:nvSpPr>
          <p:cNvPr id="345" name="Google Shape;345;p25"/>
          <p:cNvSpPr txBox="1">
            <a:spLocks noGrp="1"/>
          </p:cNvSpPr>
          <p:nvPr>
            <p:ph type="body" idx="4294967295"/>
          </p:nvPr>
        </p:nvSpPr>
        <p:spPr>
          <a:xfrm>
            <a:off x="14516548" y="2342306"/>
            <a:ext cx="5032882" cy="3240361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Accijns: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Een verbruiksbelasting op tabak, fossiele brandstoffen, alcohol en frisdrank. Het product wordt </a:t>
            </a:r>
            <a:r>
              <a:rPr lang="nl-NL" sz="3200" u="sng"/>
              <a:t>duurder</a:t>
            </a:r>
            <a:r>
              <a:rPr lang="nl-NL" sz="3200"/>
              <a:t>.</a:t>
            </a:r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body" idx="4294967295"/>
          </p:nvPr>
        </p:nvSpPr>
        <p:spPr>
          <a:xfrm>
            <a:off x="14516548" y="5847139"/>
            <a:ext cx="5032882" cy="3335928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Subsidie: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Een financiële bijdrage van de overheid aan consumenten of bedrijven. Het product wordt </a:t>
            </a:r>
            <a:r>
              <a:rPr lang="nl-NL" sz="3200" u="sng"/>
              <a:t>goedkoper</a:t>
            </a:r>
            <a:r>
              <a:rPr lang="nl-NL" sz="3200"/>
              <a:t>.</a:t>
            </a:r>
            <a:endParaRPr/>
          </a:p>
        </p:txBody>
      </p:sp>
      <p:sp>
        <p:nvSpPr>
          <p:cNvPr id="347" name="Google Shape;347;p25"/>
          <p:cNvSpPr txBox="1"/>
          <p:nvPr/>
        </p:nvSpPr>
        <p:spPr>
          <a:xfrm>
            <a:off x="1051049" y="2774355"/>
            <a:ext cx="1252939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zijn nog meer manieren waarop de overheid ingrijpt in de markt: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Accijns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De overheid probeert de vraag af te remmen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Subsidie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De overheid probeert de vraag te stimuleren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/>
          <p:nvPr/>
        </p:nvSpPr>
        <p:spPr>
          <a:xfrm>
            <a:off x="1051049" y="2774355"/>
            <a:ext cx="1418557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Marktmodel met accijnzen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Door accijns stijgt de prijs en neemt de gevraagde hoeveelheid af.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totale surplus daalt.</a:t>
            </a:r>
            <a:endParaRPr/>
          </a:p>
        </p:txBody>
      </p:sp>
      <p:sp>
        <p:nvSpPr>
          <p:cNvPr id="4" name="Google Shape;344;p2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2.3  De overheid stuurt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2.3  De overheid stuurt </a:t>
            </a:r>
            <a:endParaRPr dirty="0"/>
          </a:p>
        </p:txBody>
      </p:sp>
      <p:sp>
        <p:nvSpPr>
          <p:cNvPr id="359" name="Google Shape;359;p27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11181704" cy="662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 dirty="0">
                <a:solidFill>
                  <a:schemeClr val="dk1"/>
                </a:solidFill>
              </a:rPr>
              <a:t>Voorbeeld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Accijns op vliegtickets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Gevolgen door extra belasting op vliegtickets: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Aanbodlijn verschuift naar boven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Evenwichtsprijs stijgt van </a:t>
            </a:r>
            <a:r>
              <a:rPr lang="nl-NL" sz="3600" dirty="0" err="1">
                <a:solidFill>
                  <a:schemeClr val="dk1"/>
                </a:solidFill>
              </a:rPr>
              <a:t>p</a:t>
            </a:r>
            <a:r>
              <a:rPr lang="nl-NL" sz="2400" dirty="0" err="1">
                <a:solidFill>
                  <a:schemeClr val="dk1"/>
                </a:solidFill>
              </a:rPr>
              <a:t>e</a:t>
            </a:r>
            <a:r>
              <a:rPr lang="nl-NL" sz="3600" dirty="0">
                <a:solidFill>
                  <a:schemeClr val="dk1"/>
                </a:solidFill>
              </a:rPr>
              <a:t> naar p</a:t>
            </a:r>
            <a:r>
              <a:rPr lang="nl-NL" sz="2400" dirty="0">
                <a:solidFill>
                  <a:schemeClr val="dk1"/>
                </a:solidFill>
              </a:rPr>
              <a:t>1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Hoeveelheid vliegtickets daalt van </a:t>
            </a:r>
            <a:r>
              <a:rPr lang="nl-NL" sz="3600" dirty="0" err="1">
                <a:solidFill>
                  <a:schemeClr val="dk1"/>
                </a:solidFill>
              </a:rPr>
              <a:t>Q</a:t>
            </a:r>
            <a:r>
              <a:rPr lang="nl-NL" sz="2400" dirty="0" err="1">
                <a:solidFill>
                  <a:schemeClr val="dk1"/>
                </a:solidFill>
              </a:rPr>
              <a:t>e</a:t>
            </a:r>
            <a:r>
              <a:rPr lang="nl-NL" sz="3600" dirty="0">
                <a:solidFill>
                  <a:schemeClr val="dk1"/>
                </a:solidFill>
              </a:rPr>
              <a:t> naar Q</a:t>
            </a:r>
            <a:r>
              <a:rPr lang="nl-NL" sz="2400" dirty="0">
                <a:solidFill>
                  <a:schemeClr val="dk1"/>
                </a:solidFill>
              </a:rPr>
              <a:t>1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Verschil tussen p</a:t>
            </a:r>
            <a:r>
              <a:rPr lang="nl-NL" sz="2400" dirty="0">
                <a:solidFill>
                  <a:schemeClr val="dk1"/>
                </a:solidFill>
              </a:rPr>
              <a:t>1</a:t>
            </a:r>
            <a:r>
              <a:rPr lang="nl-NL" sz="3600" dirty="0">
                <a:solidFill>
                  <a:schemeClr val="dk1"/>
                </a:solidFill>
              </a:rPr>
              <a:t> en </a:t>
            </a:r>
            <a:r>
              <a:rPr lang="nl-NL" sz="3600" dirty="0" err="1">
                <a:solidFill>
                  <a:schemeClr val="dk1"/>
                </a:solidFill>
              </a:rPr>
              <a:t>p</a:t>
            </a:r>
            <a:r>
              <a:rPr lang="nl-NL" sz="2400" dirty="0" err="1">
                <a:solidFill>
                  <a:schemeClr val="dk1"/>
                </a:solidFill>
              </a:rPr>
              <a:t>s</a:t>
            </a:r>
            <a:r>
              <a:rPr lang="nl-NL" sz="3600" dirty="0">
                <a:solidFill>
                  <a:schemeClr val="dk1"/>
                </a:solidFill>
              </a:rPr>
              <a:t> is het accijnsbedrag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Consumentensurplus daalt met OC + VC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 err="1">
                <a:solidFill>
                  <a:schemeClr val="dk1"/>
                </a:solidFill>
              </a:rPr>
              <a:t>Producentensurplus</a:t>
            </a:r>
            <a:r>
              <a:rPr lang="nl-NL" sz="3600" dirty="0">
                <a:solidFill>
                  <a:schemeClr val="dk1"/>
                </a:solidFill>
              </a:rPr>
              <a:t> daalt met OA + VA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Accijnsopbrengst gaat naar de overheid OC + OA</a:t>
            </a:r>
            <a:endParaRPr dirty="0"/>
          </a:p>
          <a:p>
            <a:pPr marL="502599" lvl="0" indent="-502599">
              <a:buSzPts val="3600"/>
            </a:pPr>
            <a:r>
              <a:rPr lang="nl-NL" sz="3600" dirty="0">
                <a:solidFill>
                  <a:schemeClr val="dk1"/>
                </a:solidFill>
              </a:rPr>
              <a:t>Uiteindelijk daalt de som van alle </a:t>
            </a:r>
            <a:r>
              <a:rPr lang="nl-NL" sz="3600" dirty="0" err="1">
                <a:solidFill>
                  <a:schemeClr val="dk1"/>
                </a:solidFill>
              </a:rPr>
              <a:t>surplussen</a:t>
            </a:r>
            <a:r>
              <a:rPr lang="nl-NL" sz="3600" dirty="0">
                <a:solidFill>
                  <a:schemeClr val="dk1"/>
                </a:solidFill>
              </a:rPr>
              <a:t> en daarmee de doelmatigheid van de markt.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360" name="Google Shape;3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2548" y="9399091"/>
            <a:ext cx="27241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93596" y="2770081"/>
            <a:ext cx="6358267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93596" y="2770081"/>
            <a:ext cx="6358267" cy="617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70994" y="2783594"/>
            <a:ext cx="6203470" cy="615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070994" y="2735182"/>
            <a:ext cx="6203470" cy="6236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"/>
          <p:cNvSpPr txBox="1"/>
          <p:nvPr/>
        </p:nvSpPr>
        <p:spPr>
          <a:xfrm>
            <a:off x="1051049" y="2774355"/>
            <a:ext cx="15049673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Marktmodel met subsidie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Door subsidie daalt de prijs en neemt de gevraagde hoeveelheid toe.</a:t>
            </a:r>
            <a:endParaRPr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marktomzet stijgt en wordt deels door de overheid betaald.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2.3  De overheid stuurt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2.3  De overheid stuurt </a:t>
            </a:r>
            <a:endParaRPr dirty="0"/>
          </a:p>
        </p:txBody>
      </p:sp>
      <p:sp>
        <p:nvSpPr>
          <p:cNvPr id="376" name="Google Shape;376;p29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11829776" cy="662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>
                <a:solidFill>
                  <a:schemeClr val="dk1"/>
                </a:solidFill>
              </a:rPr>
              <a:t>Voorbeeld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Subsidie op zonnepanelen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Gevolgen:</a:t>
            </a:r>
            <a:endParaRPr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>
                <a:solidFill>
                  <a:schemeClr val="dk1"/>
                </a:solidFill>
              </a:rPr>
              <a:t>Aanbodlijn verschuift naar beneden</a:t>
            </a:r>
            <a:endParaRPr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>
                <a:solidFill>
                  <a:schemeClr val="dk1"/>
                </a:solidFill>
              </a:rPr>
              <a:t>Evenwichtsprijs daalt van p</a:t>
            </a:r>
            <a:r>
              <a:rPr lang="nl-NL" sz="2400">
                <a:solidFill>
                  <a:schemeClr val="dk1"/>
                </a:solidFill>
              </a:rPr>
              <a:t>e</a:t>
            </a:r>
            <a:r>
              <a:rPr lang="nl-NL" sz="3600">
                <a:solidFill>
                  <a:schemeClr val="dk1"/>
                </a:solidFill>
              </a:rPr>
              <a:t> naar p</a:t>
            </a:r>
            <a:r>
              <a:rPr lang="nl-NL" sz="2400">
                <a:solidFill>
                  <a:schemeClr val="dk1"/>
                </a:solidFill>
              </a:rPr>
              <a:t>c</a:t>
            </a:r>
            <a:endParaRPr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>
                <a:solidFill>
                  <a:schemeClr val="dk1"/>
                </a:solidFill>
              </a:rPr>
              <a:t>Evenwichtshoeveelheid stijgt van Q naar Q</a:t>
            </a:r>
            <a:r>
              <a:rPr lang="nl-NL" sz="2400">
                <a:solidFill>
                  <a:schemeClr val="dk1"/>
                </a:solidFill>
              </a:rPr>
              <a:t>1</a:t>
            </a:r>
            <a:endParaRPr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>
                <a:solidFill>
                  <a:schemeClr val="dk1"/>
                </a:solidFill>
              </a:rPr>
              <a:t>Aanbieders realiseren een marktomzet van p</a:t>
            </a:r>
            <a:r>
              <a:rPr lang="nl-NL" sz="2400">
                <a:solidFill>
                  <a:schemeClr val="dk1"/>
                </a:solidFill>
              </a:rPr>
              <a:t>c</a:t>
            </a:r>
            <a:r>
              <a:rPr lang="nl-NL" sz="3600">
                <a:solidFill>
                  <a:schemeClr val="dk1"/>
                </a:solidFill>
              </a:rPr>
              <a:t> x Q</a:t>
            </a:r>
            <a:r>
              <a:rPr lang="nl-NL" sz="2400">
                <a:solidFill>
                  <a:schemeClr val="dk1"/>
                </a:solidFill>
              </a:rPr>
              <a:t>1</a:t>
            </a:r>
            <a:endParaRPr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>
                <a:solidFill>
                  <a:schemeClr val="dk1"/>
                </a:solidFill>
              </a:rPr>
              <a:t>Van de overheid ontvangen bedrijven (p</a:t>
            </a:r>
            <a:r>
              <a:rPr lang="nl-NL" sz="2400">
                <a:solidFill>
                  <a:schemeClr val="dk1"/>
                </a:solidFill>
              </a:rPr>
              <a:t>a</a:t>
            </a:r>
            <a:r>
              <a:rPr lang="nl-NL" sz="3600">
                <a:solidFill>
                  <a:schemeClr val="dk1"/>
                </a:solidFill>
              </a:rPr>
              <a:t> – p</a:t>
            </a:r>
            <a:r>
              <a:rPr lang="nl-NL" sz="2400">
                <a:solidFill>
                  <a:schemeClr val="dk1"/>
                </a:solidFill>
              </a:rPr>
              <a:t>c</a:t>
            </a:r>
            <a:r>
              <a:rPr lang="nl-NL" sz="3600">
                <a:solidFill>
                  <a:schemeClr val="dk1"/>
                </a:solidFill>
              </a:rPr>
              <a:t>) x Q</a:t>
            </a:r>
            <a:r>
              <a:rPr lang="nl-NL" sz="2400">
                <a:solidFill>
                  <a:schemeClr val="dk1"/>
                </a:solidFill>
              </a:rPr>
              <a:t>1</a:t>
            </a:r>
            <a:endParaRPr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>
                <a:solidFill>
                  <a:schemeClr val="dk1"/>
                </a:solidFill>
              </a:rPr>
              <a:t>De totale omzet is p</a:t>
            </a:r>
            <a:r>
              <a:rPr lang="nl-NL" sz="2400">
                <a:solidFill>
                  <a:schemeClr val="dk1"/>
                </a:solidFill>
              </a:rPr>
              <a:t>a</a:t>
            </a:r>
            <a:r>
              <a:rPr lang="nl-NL" sz="3600">
                <a:solidFill>
                  <a:schemeClr val="dk1"/>
                </a:solidFill>
              </a:rPr>
              <a:t> x Q</a:t>
            </a:r>
            <a:r>
              <a:rPr lang="nl-NL" sz="2400">
                <a:solidFill>
                  <a:schemeClr val="dk1"/>
                </a:solidFill>
              </a:rPr>
              <a:t>1</a:t>
            </a:r>
            <a:r>
              <a:rPr lang="nl-NL" sz="3600">
                <a:solidFill>
                  <a:schemeClr val="dk1"/>
                </a:solidFill>
              </a:rPr>
              <a:t> </a:t>
            </a:r>
            <a:endParaRPr/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Een deel van de grotere marktomzet wordt door de overheid betaald.</a:t>
            </a:r>
            <a:endParaRPr/>
          </a:p>
        </p:txBody>
      </p:sp>
      <p:pic>
        <p:nvPicPr>
          <p:cNvPr id="377" name="Google Shape;37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76386" y="9831139"/>
            <a:ext cx="24098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88354" y="2774355"/>
            <a:ext cx="6800428" cy="669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88355" y="2774355"/>
            <a:ext cx="6661392" cy="666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41010" y="2774355"/>
            <a:ext cx="6864444" cy="664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04807" y="2774355"/>
            <a:ext cx="6767521" cy="668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	Consumenten- en producentensurplus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4294967295"/>
          </p:nvPr>
        </p:nvSpPr>
        <p:spPr>
          <a:xfrm>
            <a:off x="14372530" y="2342307"/>
            <a:ext cx="5176900" cy="2811733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Betalingsbereidheid: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Het maximale bedrag dat een koper wil betalen voor een product.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4294967295"/>
          </p:nvPr>
        </p:nvSpPr>
        <p:spPr>
          <a:xfrm>
            <a:off x="14372530" y="5438651"/>
            <a:ext cx="5176900" cy="2824426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Consumentensurplus: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Het verschil tussen de prijs en het bedrag dat de vrager bereid is te betalen.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1051049" y="2774355"/>
            <a:ext cx="1346549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ben jij bereid te betalen voor een concertkaartje?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€ 40?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€ 30?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€ 20?</a:t>
            </a:r>
            <a:endParaRPr/>
          </a:p>
        </p:txBody>
      </p:sp>
      <p:grpSp>
        <p:nvGrpSpPr>
          <p:cNvPr id="107" name="Google Shape;107;p3"/>
          <p:cNvGrpSpPr/>
          <p:nvPr/>
        </p:nvGrpSpPr>
        <p:grpSpPr>
          <a:xfrm>
            <a:off x="2923258" y="3996308"/>
            <a:ext cx="6552728" cy="1584176"/>
            <a:chOff x="2923258" y="3996308"/>
            <a:chExt cx="6552728" cy="1584176"/>
          </a:xfrm>
        </p:grpSpPr>
        <p:sp>
          <p:nvSpPr>
            <p:cNvPr id="108" name="Google Shape;108;p3"/>
            <p:cNvSpPr/>
            <p:nvPr/>
          </p:nvSpPr>
          <p:spPr>
            <a:xfrm>
              <a:off x="2923258" y="3996308"/>
              <a:ext cx="360040" cy="158417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571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3499322" y="4465230"/>
              <a:ext cx="59766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Betalingsbereidheid</a:t>
              </a:r>
              <a:endParaRPr/>
            </a:p>
          </p:txBody>
        </p:sp>
      </p:grpSp>
      <p:sp>
        <p:nvSpPr>
          <p:cNvPr id="110" name="Google Shape;110;p3"/>
          <p:cNvSpPr txBox="1"/>
          <p:nvPr/>
        </p:nvSpPr>
        <p:spPr>
          <a:xfrm>
            <a:off x="1051049" y="6132153"/>
            <a:ext cx="134654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betalingsbereidheid &gt; marktprijs, dan ontstaat een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consumentensurplus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 txBox="1"/>
          <p:nvPr/>
        </p:nvSpPr>
        <p:spPr>
          <a:xfrm>
            <a:off x="1051049" y="2774355"/>
            <a:ext cx="1274541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overheid vindt innovatie belangrijk (bijvoorbeeld bij medicijnen en technologie).</a:t>
            </a:r>
            <a:endParaRPr/>
          </a:p>
        </p:txBody>
      </p:sp>
      <p:sp>
        <p:nvSpPr>
          <p:cNvPr id="387" name="Google Shape;387;p30"/>
          <p:cNvSpPr txBox="1">
            <a:spLocks noGrp="1"/>
          </p:cNvSpPr>
          <p:nvPr>
            <p:ph type="body" idx="4294967295"/>
          </p:nvPr>
        </p:nvSpPr>
        <p:spPr>
          <a:xfrm>
            <a:off x="14516548" y="2342306"/>
            <a:ext cx="5032882" cy="2376265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Octrooi of patent: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Een exclusief recht op een uitvinding van een product of proces.</a:t>
            </a:r>
            <a:endParaRPr/>
          </a:p>
        </p:txBody>
      </p:sp>
      <p:grpSp>
        <p:nvGrpSpPr>
          <p:cNvPr id="388" name="Google Shape;388;p30"/>
          <p:cNvGrpSpPr/>
          <p:nvPr/>
        </p:nvGrpSpPr>
        <p:grpSpPr>
          <a:xfrm>
            <a:off x="1045808" y="4070499"/>
            <a:ext cx="12745417" cy="2424465"/>
            <a:chOff x="1045808" y="4070499"/>
            <a:chExt cx="12745417" cy="2424465"/>
          </a:xfrm>
        </p:grpSpPr>
        <p:sp>
          <p:nvSpPr>
            <p:cNvPr id="389" name="Google Shape;389;p30"/>
            <p:cNvSpPr txBox="1"/>
            <p:nvPr/>
          </p:nvSpPr>
          <p:spPr>
            <a:xfrm>
              <a:off x="1045808" y="5294635"/>
              <a:ext cx="127454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Om innovatie aan te moedigen is het mogelijk om een </a:t>
              </a:r>
              <a:r>
                <a:rPr lang="nl-NL"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octrooi</a:t>
              </a: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(=patent) aan te vragen.</a:t>
              </a: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5803578" y="4070499"/>
              <a:ext cx="360040" cy="115212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30"/>
          <p:cNvGrpSpPr/>
          <p:nvPr/>
        </p:nvGrpSpPr>
        <p:grpSpPr>
          <a:xfrm>
            <a:off x="1045808" y="6602027"/>
            <a:ext cx="12745417" cy="2423760"/>
            <a:chOff x="1045808" y="6602027"/>
            <a:chExt cx="12745417" cy="2423760"/>
          </a:xfrm>
        </p:grpSpPr>
        <p:sp>
          <p:nvSpPr>
            <p:cNvPr id="392" name="Google Shape;392;p30"/>
            <p:cNvSpPr txBox="1"/>
            <p:nvPr/>
          </p:nvSpPr>
          <p:spPr>
            <a:xfrm>
              <a:off x="1045808" y="7825458"/>
              <a:ext cx="127454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Hierdoor wordt concurrentie tijdelijk uitgesloten van de markt en ontstaat een monopolie positie voor de producent.</a:t>
              </a: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803578" y="6602027"/>
              <a:ext cx="360040" cy="115212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30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2.3  De overheid stuurt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 Arbeidsmarkt</a:t>
            </a:r>
            <a:endParaRPr/>
          </a:p>
        </p:txBody>
      </p:sp>
      <p:sp>
        <p:nvSpPr>
          <p:cNvPr id="400" name="Google Shape;400;p31"/>
          <p:cNvSpPr txBox="1"/>
          <p:nvPr/>
        </p:nvSpPr>
        <p:spPr>
          <a:xfrm>
            <a:off x="1051049" y="2774355"/>
            <a:ext cx="1800200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arbeidsmarkt is het geheel van vraag naar en aanbod van arbeid.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prijs van arbeid is het loon.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loon komt tot stand als gevolg van marktwerking.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 Arbeidsmarkt</a:t>
            </a:r>
            <a:endParaRPr/>
          </a:p>
        </p:txBody>
      </p:sp>
      <p:sp>
        <p:nvSpPr>
          <p:cNvPr id="406" name="Google Shape;406;p32"/>
          <p:cNvSpPr/>
          <p:nvPr/>
        </p:nvSpPr>
        <p:spPr>
          <a:xfrm>
            <a:off x="4579442" y="3877828"/>
            <a:ext cx="4608512" cy="16094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Beroepsgeschikte bevolking</a:t>
            </a:r>
            <a:endParaRPr/>
          </a:p>
        </p:txBody>
      </p:sp>
      <p:sp>
        <p:nvSpPr>
          <p:cNvPr id="407" name="Google Shape;407;p32"/>
          <p:cNvSpPr txBox="1"/>
          <p:nvPr/>
        </p:nvSpPr>
        <p:spPr>
          <a:xfrm>
            <a:off x="1051049" y="2774355"/>
            <a:ext cx="127454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je werkt of een baan zoekt, bied je arbeid aan. </a:t>
            </a:r>
            <a:endParaRPr/>
          </a:p>
        </p:txBody>
      </p:sp>
      <p:sp>
        <p:nvSpPr>
          <p:cNvPr id="408" name="Google Shape;408;p32"/>
          <p:cNvSpPr txBox="1"/>
          <p:nvPr/>
        </p:nvSpPr>
        <p:spPr>
          <a:xfrm>
            <a:off x="768459" y="7689249"/>
            <a:ext cx="367240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Studenten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Vervroegd pensioen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Huisvrouw / -man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Ontmoedigd</a:t>
            </a:r>
            <a:endParaRPr/>
          </a:p>
        </p:txBody>
      </p:sp>
      <p:sp>
        <p:nvSpPr>
          <p:cNvPr id="409" name="Google Shape;409;p32"/>
          <p:cNvSpPr txBox="1">
            <a:spLocks noGrp="1"/>
          </p:cNvSpPr>
          <p:nvPr>
            <p:ph type="body" idx="4294967295"/>
          </p:nvPr>
        </p:nvSpPr>
        <p:spPr>
          <a:xfrm>
            <a:off x="14602370" y="2126283"/>
            <a:ext cx="4947060" cy="2808313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Beroepsgeschikte bevolking: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Alle mensen tussen 15 en 75 jaar die in staat zijn te werken.</a:t>
            </a:r>
            <a:endParaRPr/>
          </a:p>
        </p:txBody>
      </p:sp>
      <p:grpSp>
        <p:nvGrpSpPr>
          <p:cNvPr id="410" name="Google Shape;410;p32"/>
          <p:cNvGrpSpPr/>
          <p:nvPr/>
        </p:nvGrpSpPr>
        <p:grpSpPr>
          <a:xfrm>
            <a:off x="515712" y="5484989"/>
            <a:ext cx="6367986" cy="2109267"/>
            <a:chOff x="1987154" y="5489624"/>
            <a:chExt cx="6367986" cy="2109267"/>
          </a:xfrm>
        </p:grpSpPr>
        <p:sp>
          <p:nvSpPr>
            <p:cNvPr id="411" name="Google Shape;411;p32"/>
            <p:cNvSpPr/>
            <p:nvPr/>
          </p:nvSpPr>
          <p:spPr>
            <a:xfrm>
              <a:off x="1987154" y="6086723"/>
              <a:ext cx="460851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In-actieven</a:t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2" name="Google Shape;412;p32"/>
            <p:cNvCxnSpPr/>
            <p:nvPr/>
          </p:nvCxnSpPr>
          <p:spPr>
            <a:xfrm flipH="1">
              <a:off x="4147394" y="5489624"/>
              <a:ext cx="4207746" cy="597099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13" name="Google Shape;413;p32"/>
          <p:cNvGrpSpPr/>
          <p:nvPr/>
        </p:nvGrpSpPr>
        <p:grpSpPr>
          <a:xfrm>
            <a:off x="6883698" y="5487306"/>
            <a:ext cx="5859559" cy="2088991"/>
            <a:chOff x="6064699" y="5509900"/>
            <a:chExt cx="5859559" cy="2088991"/>
          </a:xfrm>
        </p:grpSpPr>
        <p:sp>
          <p:nvSpPr>
            <p:cNvPr id="414" name="Google Shape;414;p32"/>
            <p:cNvSpPr/>
            <p:nvPr/>
          </p:nvSpPr>
          <p:spPr>
            <a:xfrm>
              <a:off x="7315746" y="6086723"/>
              <a:ext cx="460851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Beroepsbevolking</a:t>
              </a:r>
              <a:endParaRPr/>
            </a:p>
          </p:txBody>
        </p:sp>
        <p:cxnSp>
          <p:nvCxnSpPr>
            <p:cNvPr id="415" name="Google Shape;415;p32"/>
            <p:cNvCxnSpPr>
              <a:stCxn id="406" idx="2"/>
              <a:endCxn id="414" idx="0"/>
            </p:cNvCxnSpPr>
            <p:nvPr/>
          </p:nvCxnSpPr>
          <p:spPr>
            <a:xfrm>
              <a:off x="6064699" y="5509900"/>
              <a:ext cx="3555300" cy="5769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16" name="Google Shape;416;p32"/>
          <p:cNvGrpSpPr/>
          <p:nvPr/>
        </p:nvGrpSpPr>
        <p:grpSpPr>
          <a:xfrm>
            <a:off x="7117202" y="7576297"/>
            <a:ext cx="3321799" cy="2156781"/>
            <a:chOff x="6436218" y="7576297"/>
            <a:chExt cx="3321799" cy="2156781"/>
          </a:xfrm>
        </p:grpSpPr>
        <p:sp>
          <p:nvSpPr>
            <p:cNvPr id="417" name="Google Shape;417;p32"/>
            <p:cNvSpPr/>
            <p:nvPr/>
          </p:nvSpPr>
          <p:spPr>
            <a:xfrm>
              <a:off x="6436218" y="8220910"/>
              <a:ext cx="3222880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Werkzaam</a:t>
              </a:r>
              <a:endParaRPr/>
            </a:p>
          </p:txBody>
        </p:sp>
        <p:cxnSp>
          <p:nvCxnSpPr>
            <p:cNvPr id="418" name="Google Shape;418;p32"/>
            <p:cNvCxnSpPr>
              <a:stCxn id="414" idx="2"/>
              <a:endCxn id="417" idx="0"/>
            </p:cNvCxnSpPr>
            <p:nvPr/>
          </p:nvCxnSpPr>
          <p:spPr>
            <a:xfrm flipH="1">
              <a:off x="8047717" y="7576297"/>
              <a:ext cx="1710300" cy="6447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19" name="Google Shape;419;p32"/>
          <p:cNvGrpSpPr/>
          <p:nvPr/>
        </p:nvGrpSpPr>
        <p:grpSpPr>
          <a:xfrm>
            <a:off x="10439001" y="7576297"/>
            <a:ext cx="3604772" cy="2168570"/>
            <a:chOff x="9233191" y="7605052"/>
            <a:chExt cx="3604772" cy="2168570"/>
          </a:xfrm>
        </p:grpSpPr>
        <p:sp>
          <p:nvSpPr>
            <p:cNvPr id="420" name="Google Shape;420;p32"/>
            <p:cNvSpPr/>
            <p:nvPr/>
          </p:nvSpPr>
          <p:spPr>
            <a:xfrm>
              <a:off x="9607047" y="8261454"/>
              <a:ext cx="3230916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Werkloos</a:t>
              </a:r>
              <a:endParaRPr/>
            </a:p>
          </p:txBody>
        </p:sp>
        <p:cxnSp>
          <p:nvCxnSpPr>
            <p:cNvPr id="421" name="Google Shape;421;p32"/>
            <p:cNvCxnSpPr>
              <a:stCxn id="414" idx="2"/>
              <a:endCxn id="420" idx="0"/>
            </p:cNvCxnSpPr>
            <p:nvPr/>
          </p:nvCxnSpPr>
          <p:spPr>
            <a:xfrm>
              <a:off x="9233191" y="7605052"/>
              <a:ext cx="1989300" cy="6564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2" name="Google Shape;422;p32"/>
          <p:cNvSpPr txBox="1">
            <a:spLocks noGrp="1"/>
          </p:cNvSpPr>
          <p:nvPr>
            <p:ph type="body" idx="4294967295"/>
          </p:nvPr>
        </p:nvSpPr>
        <p:spPr>
          <a:xfrm>
            <a:off x="14602370" y="5222627"/>
            <a:ext cx="4947060" cy="2808313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Werkzame beroepsbevolking: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Alle mensen tussen 15 en 75 jaar die betaald werk verrichten.</a:t>
            </a:r>
            <a:endParaRPr/>
          </a:p>
        </p:txBody>
      </p:sp>
      <p:sp>
        <p:nvSpPr>
          <p:cNvPr id="423" name="Google Shape;423;p32"/>
          <p:cNvSpPr txBox="1">
            <a:spLocks noGrp="1"/>
          </p:cNvSpPr>
          <p:nvPr>
            <p:ph type="body" idx="4294967295"/>
          </p:nvPr>
        </p:nvSpPr>
        <p:spPr>
          <a:xfrm>
            <a:off x="14602370" y="8318970"/>
            <a:ext cx="4947060" cy="2808313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Werkloze beroepsbevolking: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Alle mensen tussen 15 en 75 jaar die betaald werk zoeken.</a:t>
            </a:r>
            <a:endParaRPr/>
          </a:p>
        </p:txBody>
      </p:sp>
      <p:sp>
        <p:nvSpPr>
          <p:cNvPr id="424" name="Google Shape;424;p32"/>
          <p:cNvSpPr/>
          <p:nvPr/>
        </p:nvSpPr>
        <p:spPr>
          <a:xfrm>
            <a:off x="6883698" y="5870699"/>
            <a:ext cx="7344816" cy="5256584"/>
          </a:xfrm>
          <a:prstGeom prst="roundRect">
            <a:avLst>
              <a:gd name="adj" fmla="val 16667"/>
            </a:avLst>
          </a:prstGeom>
          <a:solidFill>
            <a:srgbClr val="00B0F0">
              <a:alpha val="24705"/>
            </a:srgbClr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dirty="0">
                <a:solidFill>
                  <a:schemeClr val="tx1"/>
                </a:solidFill>
                <a:sym typeface="Arial"/>
              </a:rPr>
              <a:t>= Arbeidsaanbod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 Arbeidsmarkt</a:t>
            </a:r>
            <a:endParaRPr/>
          </a:p>
        </p:txBody>
      </p:sp>
      <p:sp>
        <p:nvSpPr>
          <p:cNvPr id="430" name="Google Shape;430;p33"/>
          <p:cNvSpPr txBox="1"/>
          <p:nvPr/>
        </p:nvSpPr>
        <p:spPr>
          <a:xfrm>
            <a:off x="1051049" y="2774355"/>
            <a:ext cx="1274541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kunt uitrekenen hoe groot het aanbod van arbeid is met de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participatiegraad.</a:t>
            </a:r>
            <a:endParaRPr/>
          </a:p>
        </p:txBody>
      </p:sp>
      <p:pic>
        <p:nvPicPr>
          <p:cNvPr id="431" name="Google Shape;4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49" y="5222627"/>
            <a:ext cx="1450890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3"/>
          <p:cNvSpPr txBox="1">
            <a:spLocks noGrp="1"/>
          </p:cNvSpPr>
          <p:nvPr>
            <p:ph type="body" idx="4294967295"/>
          </p:nvPr>
        </p:nvSpPr>
        <p:spPr>
          <a:xfrm>
            <a:off x="14876586" y="2126284"/>
            <a:ext cx="4672844" cy="2376264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Participatiegraad: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mate waarin mensen deelnemen aan de arbeidsmarkt.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 Arbeidsmarkt</a:t>
            </a:r>
            <a:endParaRPr/>
          </a:p>
        </p:txBody>
      </p:sp>
      <p:sp>
        <p:nvSpPr>
          <p:cNvPr id="438" name="Google Shape;438;p34"/>
          <p:cNvSpPr txBox="1"/>
          <p:nvPr/>
        </p:nvSpPr>
        <p:spPr>
          <a:xfrm>
            <a:off x="1051049" y="2774355"/>
            <a:ext cx="14113569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participatiegraad is de afgelopen decennia gestegen door o.a.: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Verhoogde pensioenleeftijd</a:t>
            </a:r>
            <a:endParaRPr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Meer vrouwen zijn gaan werken</a:t>
            </a:r>
            <a:endParaRPr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Meer deeltijdwerk</a:t>
            </a:r>
            <a:endParaRPr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Betere voorzieningen voor kinderopvang en ouderschapsverlof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 Arbeidsmarkt</a:t>
            </a:r>
            <a:endParaRPr/>
          </a:p>
        </p:txBody>
      </p:sp>
      <p:sp>
        <p:nvSpPr>
          <p:cNvPr id="444" name="Google Shape;444;p35"/>
          <p:cNvSpPr txBox="1"/>
          <p:nvPr/>
        </p:nvSpPr>
        <p:spPr>
          <a:xfrm>
            <a:off x="1051049" y="2774355"/>
            <a:ext cx="1274541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vraag naar arbeid bestaat uit alle banen bij organisaties en de overheid. Dit is de werkgelegenheid.</a:t>
            </a:r>
            <a:endParaRPr/>
          </a:p>
        </p:txBody>
      </p:sp>
      <p:sp>
        <p:nvSpPr>
          <p:cNvPr id="445" name="Google Shape;445;p35"/>
          <p:cNvSpPr/>
          <p:nvPr/>
        </p:nvSpPr>
        <p:spPr>
          <a:xfrm>
            <a:off x="4723458" y="5032274"/>
            <a:ext cx="4608512" cy="16094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Werkgelegenheid</a:t>
            </a:r>
            <a:endParaRPr/>
          </a:p>
        </p:txBody>
      </p:sp>
      <p:grpSp>
        <p:nvGrpSpPr>
          <p:cNvPr id="446" name="Google Shape;446;p35"/>
          <p:cNvGrpSpPr/>
          <p:nvPr/>
        </p:nvGrpSpPr>
        <p:grpSpPr>
          <a:xfrm>
            <a:off x="2131170" y="6641752"/>
            <a:ext cx="4896544" cy="2098106"/>
            <a:chOff x="3354435" y="5489624"/>
            <a:chExt cx="4896544" cy="2098106"/>
          </a:xfrm>
        </p:grpSpPr>
        <p:sp>
          <p:nvSpPr>
            <p:cNvPr id="447" name="Google Shape;447;p35"/>
            <p:cNvSpPr/>
            <p:nvPr/>
          </p:nvSpPr>
          <p:spPr>
            <a:xfrm>
              <a:off x="3354435" y="6075562"/>
              <a:ext cx="460851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Bezette banen</a:t>
              </a:r>
              <a:endParaRPr/>
            </a:p>
          </p:txBody>
        </p:sp>
        <p:cxnSp>
          <p:nvCxnSpPr>
            <p:cNvPr id="448" name="Google Shape;448;p35"/>
            <p:cNvCxnSpPr>
              <a:stCxn id="445" idx="2"/>
              <a:endCxn id="447" idx="0"/>
            </p:cNvCxnSpPr>
            <p:nvPr/>
          </p:nvCxnSpPr>
          <p:spPr>
            <a:xfrm flipH="1">
              <a:off x="5658679" y="5489624"/>
              <a:ext cx="2592300" cy="5859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49" name="Google Shape;449;p35"/>
          <p:cNvGrpSpPr/>
          <p:nvPr/>
        </p:nvGrpSpPr>
        <p:grpSpPr>
          <a:xfrm>
            <a:off x="7027714" y="6641752"/>
            <a:ext cx="4933083" cy="2109267"/>
            <a:chOff x="6208715" y="5509900"/>
            <a:chExt cx="4933083" cy="2109267"/>
          </a:xfrm>
        </p:grpSpPr>
        <p:sp>
          <p:nvSpPr>
            <p:cNvPr id="450" name="Google Shape;450;p35"/>
            <p:cNvSpPr/>
            <p:nvPr/>
          </p:nvSpPr>
          <p:spPr>
            <a:xfrm>
              <a:off x="6533286" y="6106999"/>
              <a:ext cx="460851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Vacatures</a:t>
              </a:r>
              <a:endParaRPr/>
            </a:p>
          </p:txBody>
        </p:sp>
        <p:cxnSp>
          <p:nvCxnSpPr>
            <p:cNvPr id="451" name="Google Shape;451;p35"/>
            <p:cNvCxnSpPr>
              <a:stCxn id="445" idx="2"/>
              <a:endCxn id="450" idx="0"/>
            </p:cNvCxnSpPr>
            <p:nvPr/>
          </p:nvCxnSpPr>
          <p:spPr>
            <a:xfrm>
              <a:off x="6208715" y="5509900"/>
              <a:ext cx="2628900" cy="5970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52" name="Google Shape;452;p35"/>
          <p:cNvGrpSpPr/>
          <p:nvPr/>
        </p:nvGrpSpPr>
        <p:grpSpPr>
          <a:xfrm>
            <a:off x="12140282" y="4862587"/>
            <a:ext cx="4812284" cy="4032449"/>
            <a:chOff x="12140282" y="4862587"/>
            <a:chExt cx="4812284" cy="4032449"/>
          </a:xfrm>
        </p:grpSpPr>
        <p:sp>
          <p:nvSpPr>
            <p:cNvPr id="453" name="Google Shape;453;p35"/>
            <p:cNvSpPr/>
            <p:nvPr/>
          </p:nvSpPr>
          <p:spPr>
            <a:xfrm>
              <a:off x="12140282" y="4862587"/>
              <a:ext cx="576064" cy="4032449"/>
            </a:xfrm>
            <a:prstGeom prst="rightBrace">
              <a:avLst>
                <a:gd name="adj1" fmla="val 124059"/>
                <a:gd name="adj2" fmla="val 50000"/>
              </a:avLst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5"/>
            <p:cNvSpPr txBox="1"/>
            <p:nvPr/>
          </p:nvSpPr>
          <p:spPr>
            <a:xfrm>
              <a:off x="12775032" y="6340202"/>
              <a:ext cx="417753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Gemeten in personen of </a:t>
              </a:r>
              <a:r>
                <a:rPr lang="nl-NL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arbeidsjaren</a:t>
              </a:r>
              <a:endParaRPr/>
            </a:p>
          </p:txBody>
        </p:sp>
      </p:grpSp>
      <p:sp>
        <p:nvSpPr>
          <p:cNvPr id="455" name="Google Shape;455;p35"/>
          <p:cNvSpPr txBox="1">
            <a:spLocks noGrp="1"/>
          </p:cNvSpPr>
          <p:nvPr>
            <p:ph type="body" idx="4294967295"/>
          </p:nvPr>
        </p:nvSpPr>
        <p:spPr>
          <a:xfrm>
            <a:off x="14876586" y="2126284"/>
            <a:ext cx="4672844" cy="184840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Arbeidsjaren: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Voltijdbanen op jaarbasis.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 Arbeidsmarkt</a:t>
            </a:r>
            <a:endParaRPr/>
          </a:p>
        </p:txBody>
      </p:sp>
      <p:sp>
        <p:nvSpPr>
          <p:cNvPr id="461" name="Google Shape;461;p36"/>
          <p:cNvSpPr txBox="1"/>
          <p:nvPr/>
        </p:nvSpPr>
        <p:spPr>
          <a:xfrm>
            <a:off x="1051049" y="2774355"/>
            <a:ext cx="1274541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arbeidsmarkt is heterogeen (verschillende soorten banen en werknemers) en vraag en aanbod is vaak niet in evenwicht.</a:t>
            </a:r>
            <a:endParaRPr/>
          </a:p>
        </p:txBody>
      </p:sp>
      <p:sp>
        <p:nvSpPr>
          <p:cNvPr id="462" name="Google Shape;462;p36"/>
          <p:cNvSpPr/>
          <p:nvPr/>
        </p:nvSpPr>
        <p:spPr>
          <a:xfrm>
            <a:off x="1051049" y="4722969"/>
            <a:ext cx="4608512" cy="16094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Aanbod &gt; vraag</a:t>
            </a:r>
            <a:endParaRPr/>
          </a:p>
        </p:txBody>
      </p:sp>
      <p:sp>
        <p:nvSpPr>
          <p:cNvPr id="463" name="Google Shape;463;p36"/>
          <p:cNvSpPr txBox="1">
            <a:spLocks noGrp="1"/>
          </p:cNvSpPr>
          <p:nvPr>
            <p:ph type="body" idx="4294967295"/>
          </p:nvPr>
        </p:nvSpPr>
        <p:spPr>
          <a:xfrm>
            <a:off x="14300522" y="2126284"/>
            <a:ext cx="5248908" cy="4278587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Werkloosheid: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Geregistreerde werkloosheid omvat mensen tussen 15 en 75 jaar die ingeschreven staan bij het UWV en minimaal 1 uur per week willen werken.</a:t>
            </a:r>
            <a:endParaRPr/>
          </a:p>
        </p:txBody>
      </p:sp>
      <p:sp>
        <p:nvSpPr>
          <p:cNvPr id="464" name="Google Shape;464;p36"/>
          <p:cNvSpPr/>
          <p:nvPr/>
        </p:nvSpPr>
        <p:spPr>
          <a:xfrm>
            <a:off x="1051049" y="6864708"/>
            <a:ext cx="4608512" cy="16094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Aanbod &lt; vraag</a:t>
            </a:r>
            <a:endParaRPr/>
          </a:p>
        </p:txBody>
      </p:sp>
      <p:grpSp>
        <p:nvGrpSpPr>
          <p:cNvPr id="465" name="Google Shape;465;p36"/>
          <p:cNvGrpSpPr/>
          <p:nvPr/>
        </p:nvGrpSpPr>
        <p:grpSpPr>
          <a:xfrm>
            <a:off x="5911589" y="5204542"/>
            <a:ext cx="6228692" cy="1200329"/>
            <a:chOff x="5911589" y="5204542"/>
            <a:chExt cx="6228692" cy="1200329"/>
          </a:xfrm>
        </p:grpSpPr>
        <p:sp>
          <p:nvSpPr>
            <p:cNvPr id="466" name="Google Shape;466;p36"/>
            <p:cNvSpPr/>
            <p:nvPr/>
          </p:nvSpPr>
          <p:spPr>
            <a:xfrm>
              <a:off x="5911589" y="5311684"/>
              <a:ext cx="1512168" cy="4320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6"/>
            <p:cNvSpPr txBox="1"/>
            <p:nvPr/>
          </p:nvSpPr>
          <p:spPr>
            <a:xfrm>
              <a:off x="7675784" y="5204542"/>
              <a:ext cx="446449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Ruime arbeidsmarkt (= </a:t>
              </a:r>
              <a:r>
                <a:rPr lang="nl-NL"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werkloosheid</a:t>
              </a: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</p:grpSp>
      <p:grpSp>
        <p:nvGrpSpPr>
          <p:cNvPr id="468" name="Google Shape;468;p36"/>
          <p:cNvGrpSpPr/>
          <p:nvPr/>
        </p:nvGrpSpPr>
        <p:grpSpPr>
          <a:xfrm>
            <a:off x="5911589" y="7346281"/>
            <a:ext cx="6219411" cy="646331"/>
            <a:chOff x="5911589" y="7346281"/>
            <a:chExt cx="6219411" cy="646331"/>
          </a:xfrm>
        </p:grpSpPr>
        <p:sp>
          <p:nvSpPr>
            <p:cNvPr id="469" name="Google Shape;469;p36"/>
            <p:cNvSpPr/>
            <p:nvPr/>
          </p:nvSpPr>
          <p:spPr>
            <a:xfrm>
              <a:off x="5911589" y="7453423"/>
              <a:ext cx="1512168" cy="4320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6"/>
            <p:cNvSpPr txBox="1"/>
            <p:nvPr/>
          </p:nvSpPr>
          <p:spPr>
            <a:xfrm>
              <a:off x="7666503" y="7346281"/>
              <a:ext cx="44644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Krappe arbeidsmarkt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 Arbeidsmarkt</a:t>
            </a:r>
            <a:endParaRPr/>
          </a:p>
        </p:txBody>
      </p:sp>
      <p:sp>
        <p:nvSpPr>
          <p:cNvPr id="476" name="Google Shape;476;p37"/>
          <p:cNvSpPr txBox="1"/>
          <p:nvPr/>
        </p:nvSpPr>
        <p:spPr>
          <a:xfrm>
            <a:off x="1051049" y="2247816"/>
            <a:ext cx="127454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Werkloosheid kan verschillende oorzaken hebben:</a:t>
            </a:r>
            <a:endParaRPr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24" y="3064127"/>
            <a:ext cx="11157361" cy="678526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 Arbeidsmarkt</a:t>
            </a:r>
            <a:endParaRPr/>
          </a:p>
        </p:txBody>
      </p:sp>
      <p:sp>
        <p:nvSpPr>
          <p:cNvPr id="490" name="Google Shape;490;p39"/>
          <p:cNvSpPr txBox="1"/>
          <p:nvPr/>
        </p:nvSpPr>
        <p:spPr>
          <a:xfrm>
            <a:off x="1051049" y="2774355"/>
            <a:ext cx="12745417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overheid grijpt in op de arbeidsmarkt om ongewenste effecten te voorkomen.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voorbeeld van ongewenste effecten zijn te lage prijzen op de markt.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overheid grijpt in met minimumprijzen: het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minimumloon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body" idx="4294967295"/>
          </p:nvPr>
        </p:nvSpPr>
        <p:spPr>
          <a:xfrm>
            <a:off x="14444538" y="2126283"/>
            <a:ext cx="5104892" cy="2736304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Minimumloon: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Het loon dat een werkgever, volgens de wet, minimaal moet uitbetalen.</a:t>
            </a:r>
            <a:endParaRPr/>
          </a:p>
        </p:txBody>
      </p:sp>
      <p:sp>
        <p:nvSpPr>
          <p:cNvPr id="492" name="Google Shape;492;p39"/>
          <p:cNvSpPr/>
          <p:nvPr/>
        </p:nvSpPr>
        <p:spPr>
          <a:xfrm>
            <a:off x="1051049" y="7644765"/>
            <a:ext cx="1905305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Lonen worden vastgelegd in arbeidsovereenkomsten: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individueel</a:t>
            </a: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(tussen één werkgever en één werknemer)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collectief (cao)	</a:t>
            </a: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(tussen vakbonden en één of meerdere werkgeversorganisaties)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2.4	 Arbeidsmarkt</a:t>
            </a:r>
            <a:endParaRPr/>
          </a:p>
        </p:txBody>
      </p:sp>
      <p:sp>
        <p:nvSpPr>
          <p:cNvPr id="490" name="Google Shape;490;p39"/>
          <p:cNvSpPr txBox="1"/>
          <p:nvPr/>
        </p:nvSpPr>
        <p:spPr>
          <a:xfrm>
            <a:off x="1051049" y="2774355"/>
            <a:ext cx="1274541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Loon is een voorbeeld van een </a:t>
            </a:r>
            <a:r>
              <a:rPr lang="nl-N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primaire arbeidsvoorwaarde</a:t>
            </a:r>
            <a:r>
              <a:rPr lang="nl-NL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Afspraken over toeslagen, vakanties en pensioenrechten zijn dat ook.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3600" dirty="0">
              <a:solidFill>
                <a:schemeClr val="dk1"/>
              </a:solidFill>
              <a:latin typeface="+mj-lt"/>
            </a:endParaRPr>
          </a:p>
          <a:p>
            <a:pPr lvl="0"/>
            <a:r>
              <a:rPr lang="nl-NL" sz="3600" dirty="0">
                <a:latin typeface="+mj-lt"/>
              </a:rPr>
              <a:t>Daarnaast </a:t>
            </a:r>
            <a:r>
              <a:rPr lang="nl-NL" sz="3600" dirty="0" err="1">
                <a:latin typeface="+mj-lt"/>
              </a:rPr>
              <a:t>zĳn</a:t>
            </a:r>
            <a:r>
              <a:rPr lang="nl-NL" sz="3600" dirty="0">
                <a:latin typeface="+mj-lt"/>
              </a:rPr>
              <a:t> er ook </a:t>
            </a:r>
            <a:r>
              <a:rPr lang="nl-NL" sz="3600" b="1" dirty="0">
                <a:latin typeface="+mj-lt"/>
              </a:rPr>
              <a:t>secundaire arbeidsvoorwaarden</a:t>
            </a:r>
            <a:r>
              <a:rPr lang="nl-NL" sz="3600" dirty="0">
                <a:latin typeface="+mj-lt"/>
              </a:rPr>
              <a:t>.</a:t>
            </a:r>
          </a:p>
          <a:p>
            <a:pPr lvl="0"/>
            <a:r>
              <a:rPr lang="nl-NL" sz="3600" dirty="0">
                <a:latin typeface="+mj-lt"/>
              </a:rPr>
              <a:t>Voorbeelden </a:t>
            </a:r>
            <a:r>
              <a:rPr lang="nl-NL" sz="3600" dirty="0" err="1">
                <a:latin typeface="+mj-lt"/>
              </a:rPr>
              <a:t>zĳn</a:t>
            </a:r>
            <a:r>
              <a:rPr lang="nl-NL" sz="3600" dirty="0">
                <a:latin typeface="+mj-lt"/>
              </a:rPr>
              <a:t> verlofregelingen, </a:t>
            </a:r>
            <a:r>
              <a:rPr lang="nl-NL" sz="3600" dirty="0" err="1">
                <a:latin typeface="+mj-lt"/>
              </a:rPr>
              <a:t>opleidingsmogelĳkheden</a:t>
            </a:r>
            <a:r>
              <a:rPr lang="nl-NL" sz="3600" dirty="0">
                <a:latin typeface="+mj-lt"/>
              </a:rPr>
              <a:t> en een auto van</a:t>
            </a:r>
          </a:p>
          <a:p>
            <a:pPr lvl="0"/>
            <a:r>
              <a:rPr lang="nl-NL" sz="3600" dirty="0">
                <a:latin typeface="+mj-lt"/>
              </a:rPr>
              <a:t>de zaak.</a:t>
            </a:r>
            <a:endParaRPr sz="3600" dirty="0">
              <a:latin typeface="+mj-lt"/>
            </a:endParaRPr>
          </a:p>
        </p:txBody>
      </p:sp>
      <p:sp>
        <p:nvSpPr>
          <p:cNvPr id="491" name="Google Shape;491;p39"/>
          <p:cNvSpPr txBox="1">
            <a:spLocks noGrp="1"/>
          </p:cNvSpPr>
          <p:nvPr>
            <p:ph type="body" idx="4294967295"/>
          </p:nvPr>
        </p:nvSpPr>
        <p:spPr>
          <a:xfrm>
            <a:off x="14444538" y="1246702"/>
            <a:ext cx="5104892" cy="4639748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 dirty="0"/>
              <a:t>Primaire arbeidsvoorwaarden:</a:t>
            </a:r>
            <a:r>
              <a:rPr lang="nl-NL" sz="3200" dirty="0"/>
              <a:t> </a:t>
            </a:r>
            <a:endParaRPr dirty="0"/>
          </a:p>
          <a:p>
            <a:pPr marL="0" lvl="0" indent="0">
              <a:buSzPts val="3200"/>
              <a:buNone/>
            </a:pPr>
            <a:r>
              <a:rPr lang="nl-NL" sz="3200" dirty="0"/>
              <a:t>Voorwaarden die betrekking hebben op de financiële beloningen zoals loon, vakantiegeld en overwerktoeslagen.</a:t>
            </a:r>
            <a:endParaRPr dirty="0"/>
          </a:p>
        </p:txBody>
      </p:sp>
      <p:sp>
        <p:nvSpPr>
          <p:cNvPr id="6" name="Google Shape;491;p39"/>
          <p:cNvSpPr txBox="1">
            <a:spLocks noGrp="1"/>
          </p:cNvSpPr>
          <p:nvPr>
            <p:ph type="body" idx="4294967295"/>
          </p:nvPr>
        </p:nvSpPr>
        <p:spPr>
          <a:xfrm>
            <a:off x="14444538" y="6142552"/>
            <a:ext cx="5104892" cy="4639748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 dirty="0"/>
              <a:t>Secundaire arbeidsvoorwaarden:</a:t>
            </a:r>
            <a:r>
              <a:rPr lang="nl-NL" sz="3200" dirty="0"/>
              <a:t> </a:t>
            </a:r>
            <a:endParaRPr dirty="0"/>
          </a:p>
          <a:p>
            <a:pPr marL="0" lvl="0" indent="0">
              <a:buSzPts val="3200"/>
              <a:buNone/>
            </a:pPr>
            <a:r>
              <a:rPr lang="nl-NL" sz="3200" dirty="0"/>
              <a:t>Voorwaarden die betrekking hebben op andere beloningen dan in geld zoals</a:t>
            </a:r>
          </a:p>
          <a:p>
            <a:pPr marL="0" lvl="0" indent="0">
              <a:buSzPts val="3200"/>
              <a:buNone/>
            </a:pPr>
            <a:r>
              <a:rPr lang="nl-NL" sz="3200" dirty="0" err="1"/>
              <a:t>opleidingsmogelĳk</a:t>
            </a:r>
            <a:r>
              <a:rPr lang="nl-NL" sz="3200" dirty="0"/>
              <a:t>-heden, kinderopvang en verlofregelingen.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57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	Consumenten- en producentensurplus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1051050" y="2774355"/>
            <a:ext cx="113097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Ontstaan consumentensurplus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het figuur hiernaast is de betalingsbereidheid te zien van vier klasgenoten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Stel de marktprijs is € 20.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Bij Caitlin en Hilde ontstaat consumentensurplus. </a:t>
            </a:r>
            <a:endParaRPr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6346" y="10528201"/>
            <a:ext cx="7032129" cy="39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75667" y="5745375"/>
            <a:ext cx="7272808" cy="435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18194" y="5756503"/>
            <a:ext cx="7387754" cy="436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85420" y="5759875"/>
            <a:ext cx="7689698" cy="434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2.1	Consumenten- en </a:t>
            </a:r>
            <a:r>
              <a:rPr lang="nl-NL" dirty="0" err="1"/>
              <a:t>producentensurplus</a:t>
            </a:r>
            <a:endParaRPr dirty="0"/>
          </a:p>
        </p:txBody>
      </p:sp>
      <p:sp>
        <p:nvSpPr>
          <p:cNvPr id="126" name="Google Shape;126;p5"/>
          <p:cNvSpPr txBox="1"/>
          <p:nvPr/>
        </p:nvSpPr>
        <p:spPr>
          <a:xfrm>
            <a:off x="1051049" y="2774355"/>
            <a:ext cx="134654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consumentensurplus verandert als de prijs verandert:</a:t>
            </a:r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3787354" y="4142507"/>
            <a:ext cx="4608512" cy="1512168"/>
            <a:chOff x="3787354" y="4142507"/>
            <a:chExt cx="4608512" cy="1512168"/>
          </a:xfrm>
        </p:grpSpPr>
        <p:sp>
          <p:nvSpPr>
            <p:cNvPr id="128" name="Google Shape;128;p5"/>
            <p:cNvSpPr/>
            <p:nvPr/>
          </p:nvSpPr>
          <p:spPr>
            <a:xfrm>
              <a:off x="3787354" y="4142507"/>
              <a:ext cx="460851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Prijs</a:t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7603778" y="4392217"/>
              <a:ext cx="576064" cy="1012745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5"/>
          <p:cNvGrpSpPr/>
          <p:nvPr/>
        </p:nvGrpSpPr>
        <p:grpSpPr>
          <a:xfrm>
            <a:off x="9475986" y="4142507"/>
            <a:ext cx="4608512" cy="1512168"/>
            <a:chOff x="9475986" y="4142507"/>
            <a:chExt cx="4608512" cy="1512168"/>
          </a:xfrm>
        </p:grpSpPr>
        <p:sp>
          <p:nvSpPr>
            <p:cNvPr id="131" name="Google Shape;131;p5"/>
            <p:cNvSpPr/>
            <p:nvPr/>
          </p:nvSpPr>
          <p:spPr>
            <a:xfrm>
              <a:off x="9475986" y="4142507"/>
              <a:ext cx="460851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Prijs</a:t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3379558" y="4464225"/>
              <a:ext cx="576064" cy="101274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3433012" y="5830061"/>
            <a:ext cx="5317191" cy="4509144"/>
            <a:chOff x="3453712" y="5830061"/>
            <a:chExt cx="5317191" cy="4509144"/>
          </a:xfrm>
        </p:grpSpPr>
        <p:sp>
          <p:nvSpPr>
            <p:cNvPr id="134" name="Google Shape;134;p5"/>
            <p:cNvSpPr/>
            <p:nvPr/>
          </p:nvSpPr>
          <p:spPr>
            <a:xfrm>
              <a:off x="5839582" y="5830061"/>
              <a:ext cx="504056" cy="140878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453712" y="7414225"/>
              <a:ext cx="5148900" cy="15123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Consumentensurplus</a:t>
              </a:r>
              <a:endParaRPr sz="36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194903" y="7719355"/>
              <a:ext cx="576000" cy="1012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3646025" y="9262027"/>
              <a:ext cx="4932600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</a:t>
              </a:r>
              <a:r>
                <a:rPr lang="nl-NL" sz="320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daling</a:t>
              </a: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van </a:t>
              </a:r>
              <a:r>
                <a:rPr lang="nl-NL" sz="3200" dirty="0">
                  <a:solidFill>
                    <a:schemeClr val="dk1"/>
                  </a:solidFill>
                </a:rPr>
                <a:t>surplus </a:t>
              </a: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voor vragers</a:t>
              </a:r>
              <a:endParaRPr dirty="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>
            <a:off x="9116000" y="5833536"/>
            <a:ext cx="5400555" cy="4502314"/>
            <a:chOff x="9475975" y="5830061"/>
            <a:chExt cx="5400555" cy="4502314"/>
          </a:xfrm>
        </p:grpSpPr>
        <p:sp>
          <p:nvSpPr>
            <p:cNvPr id="139" name="Google Shape;139;p5"/>
            <p:cNvSpPr/>
            <p:nvPr/>
          </p:nvSpPr>
          <p:spPr>
            <a:xfrm>
              <a:off x="11528214" y="5830061"/>
              <a:ext cx="504056" cy="140878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9475975" y="7414225"/>
              <a:ext cx="5256600" cy="15123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Consumentensurplus</a:t>
              </a:r>
              <a:endParaRPr sz="36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4300530" y="7663972"/>
              <a:ext cx="576000" cy="1012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9655973" y="9255075"/>
              <a:ext cx="50406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</a:t>
              </a:r>
              <a:r>
                <a:rPr lang="nl-NL" sz="320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stijging</a:t>
              </a:r>
              <a:r>
                <a:rPr lang="nl-NL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van surplus voor vragers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2.1 Consumenten- en </a:t>
            </a:r>
            <a:r>
              <a:rPr lang="nl-NL" dirty="0" err="1"/>
              <a:t>producentensurplus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9597528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 dirty="0"/>
              <a:t>Consumentensurplus bij een prijs van €20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/>
              <a:t>Stap 1 	Teken de vraaglijn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/>
              <a:t>Stap 2 	Teken de marktprijs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/>
              <a:t>Stap 3 	Verschil tussen de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/>
              <a:t>		betalingsbereidheid en marktprijs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/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00630" y="2517221"/>
            <a:ext cx="7664936" cy="652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00630" y="2615932"/>
            <a:ext cx="7847051" cy="649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11742" y="2517221"/>
            <a:ext cx="8049654" cy="6594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 Consumenten- en producentensurplus </a:t>
            </a:r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11253712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>
                <a:solidFill>
                  <a:schemeClr val="dk1"/>
                </a:solidFill>
              </a:rPr>
              <a:t>Consumentensurplus bij een prijs van € 10 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Stel de prijs van kaarten wordt verlaagd naar € 10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Het consumentensurplus van bestaande klanten stijgt.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Nieuwe klanten betreden de markt en ervaren nu ook een consumentensurplus. </a:t>
            </a:r>
            <a:endParaRPr/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4517" y="2774355"/>
            <a:ext cx="478155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12691" y="8030939"/>
            <a:ext cx="351472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60563" y="2774355"/>
            <a:ext cx="4514850" cy="393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7"/>
          <p:cNvCxnSpPr/>
          <p:nvPr/>
        </p:nvCxnSpPr>
        <p:spPr>
          <a:xfrm>
            <a:off x="15405819" y="5556052"/>
            <a:ext cx="3678563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2" name="Google Shape;1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29755" y="5403652"/>
            <a:ext cx="33337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2.1 Consumenten- en producentensurplus </a:t>
            </a:r>
            <a:endParaRPr/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159838" cy="760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/>
              <a:t>Consumentensurplus bij een prijs van € 10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/>
              <a:t>Bij een lagere prijs veranderen er twee dingen: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nl-NL" sz="3600"/>
              <a:t>Extra consumentensurplus oorspronkelijke vragers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nl-NL" sz="3600"/>
              <a:t>Consumentensurplus nieuwe vragers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6448" y="1246701"/>
            <a:ext cx="6766435" cy="584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84498" y="7238851"/>
            <a:ext cx="4028647" cy="374441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/>
        </p:nvSpPr>
        <p:spPr>
          <a:xfrm>
            <a:off x="13580442" y="4070499"/>
            <a:ext cx="3024336" cy="1235916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6063448" y="4246327"/>
            <a:ext cx="1549441" cy="106008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2.1	Consumenten- en </a:t>
            </a:r>
            <a:r>
              <a:rPr lang="nl-NL" dirty="0" err="1"/>
              <a:t>producentensurplus</a:t>
            </a:r>
            <a:endParaRPr dirty="0"/>
          </a:p>
        </p:txBody>
      </p:sp>
      <p:sp>
        <p:nvSpPr>
          <p:cNvPr id="178" name="Google Shape;178;p9"/>
          <p:cNvSpPr txBox="1">
            <a:spLocks noGrp="1"/>
          </p:cNvSpPr>
          <p:nvPr>
            <p:ph type="body" idx="4294967295"/>
          </p:nvPr>
        </p:nvSpPr>
        <p:spPr>
          <a:xfrm>
            <a:off x="14516545" y="2342307"/>
            <a:ext cx="5032884" cy="329437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Producentensurplus: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Het verschil tussen de prijs en het laagste bedrag waarvoor een aanbieder een product of dienst wil verkopen.</a:t>
            </a:r>
            <a:endParaRPr/>
          </a:p>
        </p:txBody>
      </p:sp>
      <p:sp>
        <p:nvSpPr>
          <p:cNvPr id="179" name="Google Shape;179;p9"/>
          <p:cNvSpPr txBox="1"/>
          <p:nvPr/>
        </p:nvSpPr>
        <p:spPr>
          <a:xfrm>
            <a:off x="1051049" y="2774355"/>
            <a:ext cx="1346549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kunt de welvaart ook vanuit de producent bekijken.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 welke prijs zijn producenten bereid een product te produceren?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1051049" y="6132153"/>
            <a:ext cx="134654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verkoopbereidheid &lt; marktprijs, dan ontstaat een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producentensurplus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 sectie content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1933</Words>
  <Application>Microsoft Office PowerPoint</Application>
  <PresentationFormat>Aangepast</PresentationFormat>
  <Paragraphs>332</Paragraphs>
  <Slides>39</Slides>
  <Notes>39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39</vt:i4>
      </vt:variant>
    </vt:vector>
  </HeadingPairs>
  <TitlesOfParts>
    <vt:vector size="43" baseType="lpstr">
      <vt:lpstr>Arial</vt:lpstr>
      <vt:lpstr>Calibri</vt:lpstr>
      <vt:lpstr>3 sectie content</vt:lpstr>
      <vt:lpstr>1 sectie start en eindslide + inhoud</vt:lpstr>
      <vt:lpstr>Marktvormen en marktfalen</vt:lpstr>
      <vt:lpstr>Hoofdstuk 2 | Marktfalen</vt:lpstr>
      <vt:lpstr>2.1 Consumenten- en producentensurplus</vt:lpstr>
      <vt:lpstr>2.1 Consumenten- en producentensurplus</vt:lpstr>
      <vt:lpstr>2.1 Consumenten- en producentensurplus</vt:lpstr>
      <vt:lpstr>2.1 Consumenten- en producentensurplus </vt:lpstr>
      <vt:lpstr>2.1 Consumenten- en producentensurplus </vt:lpstr>
      <vt:lpstr>2.1 Consumenten- en producentensurplus </vt:lpstr>
      <vt:lpstr>2.1 Consumenten- en producentensurplus</vt:lpstr>
      <vt:lpstr>2.1 Consumenten- en producentensurplus </vt:lpstr>
      <vt:lpstr>2.1 Consumenten- en producentensurplus</vt:lpstr>
      <vt:lpstr>2.1 Consumenten- en producentensurplus </vt:lpstr>
      <vt:lpstr>2.1 Consumenten- en producentensurplus</vt:lpstr>
      <vt:lpstr>2.1 Consumenten- en producentensurplus </vt:lpstr>
      <vt:lpstr>2.1 Consumenten- en producentensurplus</vt:lpstr>
      <vt:lpstr>2.1 Consumenten- en producentensurplus</vt:lpstr>
      <vt:lpstr>2.1 Consumenten- en producentensurplus </vt:lpstr>
      <vt:lpstr>2.2  De overheid grijpt in</vt:lpstr>
      <vt:lpstr>2.2  De overheid grijpt in</vt:lpstr>
      <vt:lpstr>2.2  De overheid grijpt in</vt:lpstr>
      <vt:lpstr>2.2 De overheid grijpt in</vt:lpstr>
      <vt:lpstr>2.2  De overheid grijpt in</vt:lpstr>
      <vt:lpstr>2.2 De overheid grijpt in</vt:lpstr>
      <vt:lpstr>2.2  De overheid grijpt in</vt:lpstr>
      <vt:lpstr>2.3  De overheid stuurt</vt:lpstr>
      <vt:lpstr>2.3  De overheid stuurt</vt:lpstr>
      <vt:lpstr>2.3  De overheid stuurt </vt:lpstr>
      <vt:lpstr>2.3  De overheid stuurt</vt:lpstr>
      <vt:lpstr>2.3  De overheid stuurt </vt:lpstr>
      <vt:lpstr>2.3  De overheid stuurt</vt:lpstr>
      <vt:lpstr>2.4  Arbeidsmarkt</vt:lpstr>
      <vt:lpstr>2.4  Arbeidsmarkt</vt:lpstr>
      <vt:lpstr>2.4  Arbeidsmarkt</vt:lpstr>
      <vt:lpstr>2.4  Arbeidsmarkt</vt:lpstr>
      <vt:lpstr>2.4  Arbeidsmarkt</vt:lpstr>
      <vt:lpstr>2.4  Arbeidsmarkt</vt:lpstr>
      <vt:lpstr>2.4  Arbeidsmarkt</vt:lpstr>
      <vt:lpstr>2.4  Arbeidsmarkt</vt:lpstr>
      <vt:lpstr>2.4  Arbeidsmarkt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Marktvormen en marktfalen</dc:title>
  <dc:creator>Rook, Onno</dc:creator>
  <cp:lastModifiedBy>Jeroen Bos</cp:lastModifiedBy>
  <cp:revision>2</cp:revision>
  <dcterms:created xsi:type="dcterms:W3CDTF">2017-11-07T09:45:11Z</dcterms:created>
  <dcterms:modified xsi:type="dcterms:W3CDTF">2022-11-18T08:03:43Z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  <property fmtid="{D5CDD505-2E9C-101B-9397-08002B2CF9AE}" pid="5" name="MSIP_Label_f3e6dba3-42c1-475e-beed-5d52002941fd_Enabled">
    <vt:lpwstr>true</vt:lpwstr>
  </property>
  <property fmtid="{D5CDD505-2E9C-101B-9397-08002B2CF9AE}" pid="6" name="MSIP_Label_f3e6dba3-42c1-475e-beed-5d52002941fd_SetDate">
    <vt:lpwstr>2022-11-18T08:03:32Z</vt:lpwstr>
  </property>
  <property fmtid="{D5CDD505-2E9C-101B-9397-08002B2CF9AE}" pid="7" name="MSIP_Label_f3e6dba3-42c1-475e-beed-5d52002941fd_Method">
    <vt:lpwstr>Standard</vt:lpwstr>
  </property>
  <property fmtid="{D5CDD505-2E9C-101B-9397-08002B2CF9AE}" pid="8" name="MSIP_Label_f3e6dba3-42c1-475e-beed-5d52002941fd_Name">
    <vt:lpwstr>Openbaar</vt:lpwstr>
  </property>
  <property fmtid="{D5CDD505-2E9C-101B-9397-08002B2CF9AE}" pid="9" name="MSIP_Label_f3e6dba3-42c1-475e-beed-5d52002941fd_SiteId">
    <vt:lpwstr>5b83389b-52c3-41b5-a90c-45ceabd80c71</vt:lpwstr>
  </property>
  <property fmtid="{D5CDD505-2E9C-101B-9397-08002B2CF9AE}" pid="10" name="MSIP_Label_f3e6dba3-42c1-475e-beed-5d52002941fd_ActionId">
    <vt:lpwstr>4aa35b09-2dac-4d0e-b736-0aeda631f32c</vt:lpwstr>
  </property>
  <property fmtid="{D5CDD505-2E9C-101B-9397-08002B2CF9AE}" pid="11" name="MSIP_Label_f3e6dba3-42c1-475e-beed-5d52002941fd_ContentBits">
    <vt:lpwstr>0</vt:lpwstr>
  </property>
</Properties>
</file>