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1"/>
  </p:notesMasterIdLst>
  <p:sldIdLst>
    <p:sldId id="256" r:id="rId3"/>
    <p:sldId id="260" r:id="rId4"/>
    <p:sldId id="268" r:id="rId5"/>
    <p:sldId id="257" r:id="rId6"/>
    <p:sldId id="258" r:id="rId7"/>
    <p:sldId id="259" r:id="rId8"/>
    <p:sldId id="267" r:id="rId9"/>
    <p:sldId id="266" r:id="rId10"/>
  </p:sldIdLst>
  <p:sldSz cx="20104100" cy="11309350"/>
  <p:notesSz cx="20104100" cy="1130935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leman, Bernd" initials="HB" lastIdx="6" clrIdx="0">
    <p:extLst>
      <p:ext uri="{19B8F6BF-5375-455C-9EA6-DF929625EA0E}">
        <p15:presenceInfo xmlns:p15="http://schemas.microsoft.com/office/powerpoint/2012/main" userId="S::B.Holleman@udenscollege.nl::d420170a-f6bc-4220-8f1b-e925dfbd1561" providerId="AD"/>
      </p:ext>
    </p:extLst>
  </p:cmAuthor>
  <p:cmAuthor id="2" name="Leen Doorduin" initials="LD" lastIdx="4" clrIdx="1">
    <p:extLst>
      <p:ext uri="{19B8F6BF-5375-455C-9EA6-DF929625EA0E}">
        <p15:presenceInfo xmlns:p15="http://schemas.microsoft.com/office/powerpoint/2012/main" userId="e4a7e81a63fc3e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2D5ABB26-0587-4C30-8999-92F81FD0307C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/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8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25C61EBA-9BF5-4B1B-8FDC-7A3044D1F3B7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3EA2F54-0A02-4117-8ACB-B8BEE592C808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11387142" y="0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66A5F82-38A9-4C23-B13D-AAA56C1A7D86}" type="datetime1">
              <a:rPr lang="nl-NL"/>
              <a:pPr lvl="0"/>
              <a:t>9-3-2022</a:t>
            </a:fld>
            <a:endParaRPr lang="nl-NL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87903A5B-0119-42AC-9ACA-76597718BE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659566" y="1414467"/>
            <a:ext cx="6784976" cy="3816348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11D48950-95B0-468F-B2D8-054BE45D6704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2009778" y="5441951"/>
            <a:ext cx="16084552" cy="445452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9A50F1E-01D5-47A0-AB04-4DBE295F96D3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6C988A-27ED-43D0-92C2-20976387F40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11387142" y="10742608"/>
            <a:ext cx="8712202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863A482-2D6A-4D1C-863F-3A2004A675E2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0840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nl-N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6659563" y="1414463"/>
            <a:ext cx="6784975" cy="38163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2863A482-2D6A-4D1C-863F-3A2004A675E2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0104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titelslide klei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107C063F-4697-433F-866C-5F065A3CB014}"/>
              </a:ext>
            </a:extLst>
          </p:cNvPr>
          <p:cNvSpPr/>
          <p:nvPr/>
        </p:nvSpPr>
        <p:spPr>
          <a:xfrm>
            <a:off x="1242002" y="0"/>
            <a:ext cx="5714067" cy="5715000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pic>
        <p:nvPicPr>
          <p:cNvPr id="3" name="Afbeelding 453">
            <a:extLst>
              <a:ext uri="{FF2B5EF4-FFF2-40B4-BE49-F238E27FC236}">
                <a16:creationId xmlns:a16="http://schemas.microsoft.com/office/drawing/2014/main" id="{712799D3-9799-4250-88BD-505AD0DB8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37" y="8817924"/>
            <a:ext cx="10051395" cy="249586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el 38">
            <a:extLst>
              <a:ext uri="{FF2B5EF4-FFF2-40B4-BE49-F238E27FC236}">
                <a16:creationId xmlns:a16="http://schemas.microsoft.com/office/drawing/2014/main" id="{91BDBF92-B5BF-4212-B0D9-6A3C7F1E52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2002" y="1270339"/>
            <a:ext cx="5551084" cy="3174312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4200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5" name="Tijdelijke aanduiding voor datum 2">
            <a:extLst>
              <a:ext uri="{FF2B5EF4-FFF2-40B4-BE49-F238E27FC236}">
                <a16:creationId xmlns:a16="http://schemas.microsoft.com/office/drawing/2014/main" id="{5DDF528B-A329-4BDF-893A-DD90AAE80523}"/>
              </a:ext>
            </a:extLst>
          </p:cNvPr>
          <p:cNvSpPr txBox="1"/>
          <p:nvPr/>
        </p:nvSpPr>
        <p:spPr>
          <a:xfrm>
            <a:off x="1242002" y="4904997"/>
            <a:ext cx="5716801" cy="8100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E31B2A4-76C6-4DD3-B1CB-8067A04F568C}" type="datetime3">
              <a:rPr lang="nl-NL" sz="2600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rPr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9/3/22</a:t>
            </a:fld>
            <a:endParaRPr lang="mr-IN" sz="2600" b="0" i="0" u="none" strike="noStrike" kern="1200" cap="none" spc="0" baseline="0">
              <a:solidFill>
                <a:srgbClr val="00AEDA"/>
              </a:solidFill>
              <a:uFillTx/>
              <a:latin typeface="Arial"/>
              <a:ea typeface="Arial"/>
              <a:cs typeface="Arial"/>
            </a:endParaRPr>
          </a:p>
        </p:txBody>
      </p:sp>
      <p:pic>
        <p:nvPicPr>
          <p:cNvPr id="6" name="Afbeelding 5" title="Logo1">
            <a:extLst>
              <a:ext uri="{FF2B5EF4-FFF2-40B4-BE49-F238E27FC236}">
                <a16:creationId xmlns:a16="http://schemas.microsoft.com/office/drawing/2014/main" id="{8855D8EE-6EA4-47B0-9506-926963843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10" y="0"/>
            <a:ext cx="5039999" cy="143999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89165294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F7A049A1-7781-47B2-B6EE-1001BD7160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26AE102-8CB4-4249-83F0-6B6652B61F9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598C5E62-63B1-4601-897A-1D88DD100D4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720C0866-9906-44F3-BC69-85FFB15130A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15776051" y="10386276"/>
            <a:ext cx="2945337" cy="601666"/>
          </a:xfrm>
        </p:spPr>
        <p:txBody>
          <a:bodyPr/>
          <a:lstStyle>
            <a:lvl1pPr>
              <a:defRPr/>
            </a:lvl1pPr>
          </a:lstStyle>
          <a:p>
            <a:pPr lvl="0"/>
            <a:fld id="{0064B250-CAC2-4649-8E92-358DC8084FB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95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7E0A9B6E-0737-43A4-9C60-149BFD98F1B9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17602958" cy="8806056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voettekst 1">
            <a:extLst>
              <a:ext uri="{FF2B5EF4-FFF2-40B4-BE49-F238E27FC236}">
                <a16:creationId xmlns:a16="http://schemas.microsoft.com/office/drawing/2014/main" id="{E88AF6EB-AAE7-41AF-9C4F-2669ECA6AC4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4" name="Tijdelijke aanduiding voor dianummer 2">
            <a:extLst>
              <a:ext uri="{FF2B5EF4-FFF2-40B4-BE49-F238E27FC236}">
                <a16:creationId xmlns:a16="http://schemas.microsoft.com/office/drawing/2014/main" id="{BA61FB7C-312E-4F3F-9353-9193BFB1B31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4863C1-37B6-44AC-BAA9-13CE9251FC5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954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4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DF810769-ABDE-4FAF-8367-890191305602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8506964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B572481-E853-4327-8900-71CB771DD8C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1246702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1FAF3138-CDCC-479D-B8C7-EB39EB31D5EF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444D0F7A-D267-42DC-8655-825BBE387C5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56456"/>
            <a:ext cx="8508629" cy="409630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8B3D31C0-5977-493B-9329-01A2C2FB5F9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8197F99B-C671-4F43-A126-106822AFAB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30F033-E3C8-419B-9AFA-3F768CE6DC9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596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6x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F1EA2AFF-81C8-49A5-9ADE-25A1BDACFB6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D982BEC-7587-47FC-934F-B74D860B5EE6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A3199531-443A-4F39-B684-D4D8387DA051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00EAAE64-036E-4B8A-B117-65D5F0BAC74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0093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56D73749-79E6-4B26-88A4-B4C2218D826A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1372" y="1246702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6CFDD067-7BBE-4C1B-8A5A-8020CE0DFBF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0668" y="5960415"/>
            <a:ext cx="5453435" cy="4092342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8" name="Tijdelijke aanduiding voor voettekst 1">
            <a:extLst>
              <a:ext uri="{FF2B5EF4-FFF2-40B4-BE49-F238E27FC236}">
                <a16:creationId xmlns:a16="http://schemas.microsoft.com/office/drawing/2014/main" id="{88C3CF40-FE16-4CB8-9696-C12914E9B9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9" name="Tijdelijke aanduiding voor dianummer 2">
            <a:extLst>
              <a:ext uri="{FF2B5EF4-FFF2-40B4-BE49-F238E27FC236}">
                <a16:creationId xmlns:a16="http://schemas.microsoft.com/office/drawing/2014/main" id="{128E51A1-5057-424E-8368-6F77DFE52C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8015D6-6B92-4F58-922B-A7C1247D3F94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8666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414DAE0E-D3E3-4483-8D7E-B8EED25DB85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11311786" cy="207783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4DB610C-69F5-4984-A924-EB3E1C27750B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26374"/>
            <a:ext cx="17602958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Holder 2">
            <a:extLst>
              <a:ext uri="{FF2B5EF4-FFF2-40B4-BE49-F238E27FC236}">
                <a16:creationId xmlns:a16="http://schemas.microsoft.com/office/drawing/2014/main" id="{9DB8E433-B4BD-40D3-BC7D-6BAFACA9A8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50922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9BE51543-2842-40D2-99F2-31222F73EB0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2">
            <a:extLst>
              <a:ext uri="{FF2B5EF4-FFF2-40B4-BE49-F238E27FC236}">
                <a16:creationId xmlns:a16="http://schemas.microsoft.com/office/drawing/2014/main" id="{70D1F0CB-44CB-4496-9E80-F151293DF40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C2D7BA-A88A-48B5-B286-1938DE629FEE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5785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1 content en 2x fig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39C8B2B5-F9B9-492A-9295-7A0237F77F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2E78B43-A189-4989-9118-278F586F1F0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A0617DF4-A0F6-409B-ACB4-8A62E4B58E3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0340949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E06E0F56-6F26-491A-8A54-C5270CE556A7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4986799"/>
            <a:ext cx="8508629" cy="5065958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FBF50D09-5107-48CB-AF75-47436B3CE9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2706482F-BB72-4875-ADC2-BF949AC03F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966AF6-553D-46FD-A96C-472431BA75CD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118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3x afbeelding met content en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EF2DF0FC-E1EF-40C5-90A1-54B9ECA4D2E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26823" y="2513191"/>
            <a:ext cx="11358027" cy="186015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C8B8BBD-6B2F-4365-8753-46F30D8B6B40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3404052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216D4378-EB65-4952-A9A2-45846BB5597C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246610" y="5006586"/>
            <a:ext cx="5453435" cy="5046171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5" name="Tijdelijke aanduiding voor afbeelding 2">
            <a:extLst>
              <a:ext uri="{FF2B5EF4-FFF2-40B4-BE49-F238E27FC236}">
                <a16:creationId xmlns:a16="http://schemas.microsoft.com/office/drawing/2014/main" id="{43CAA561-105A-4664-AD2C-8252EF4493E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7325331" y="5005032"/>
            <a:ext cx="5453435" cy="5047725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van een afbeelding</a:t>
            </a:r>
          </a:p>
        </p:txBody>
      </p:sp>
      <p:sp>
        <p:nvSpPr>
          <p:cNvPr id="6" name="Holder 2">
            <a:extLst>
              <a:ext uri="{FF2B5EF4-FFF2-40B4-BE49-F238E27FC236}">
                <a16:creationId xmlns:a16="http://schemas.microsoft.com/office/drawing/2014/main" id="{9AFAF43A-1EF4-4959-A5EE-79A4652083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6823" y="1266489"/>
            <a:ext cx="17610877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7" name="Tijdelijke aanduiding voor voettekst 1">
            <a:extLst>
              <a:ext uri="{FF2B5EF4-FFF2-40B4-BE49-F238E27FC236}">
                <a16:creationId xmlns:a16="http://schemas.microsoft.com/office/drawing/2014/main" id="{6610FE95-9237-47FA-82F1-86EFFA5AB46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8" name="Tijdelijke aanduiding voor dianummer 2">
            <a:extLst>
              <a:ext uri="{FF2B5EF4-FFF2-40B4-BE49-F238E27FC236}">
                <a16:creationId xmlns:a16="http://schemas.microsoft.com/office/drawing/2014/main" id="{1544AD84-73B5-4606-A08A-195A542B7A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88936F-CE93-495A-88E9-5508BD97C7F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934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 eindslide">
    <p:bg>
      <p:bgPr>
        <a:solidFill>
          <a:srgbClr val="76B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">
            <a:extLst>
              <a:ext uri="{FF2B5EF4-FFF2-40B4-BE49-F238E27FC236}">
                <a16:creationId xmlns:a16="http://schemas.microsoft.com/office/drawing/2014/main" id="{E3DAA65C-431F-47AC-8BEE-49A0342E96F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1246702"/>
            <a:ext cx="8805434" cy="8806056"/>
          </a:xfrm>
          <a:solidFill>
            <a:srgbClr val="FFFFFF"/>
          </a:solidFill>
        </p:spPr>
        <p:txBody>
          <a:bodyPr lIns="381003" tIns="381003" rIns="381003" bIns="381003" anchor="ctr" anchorCtr="1"/>
          <a:lstStyle>
            <a:lvl1pPr marL="0" indent="0" algn="ctr" defTabSz="1005199">
              <a:buNone/>
              <a:defRPr sz="6599">
                <a:solidFill>
                  <a:srgbClr val="76B728"/>
                </a:solidFill>
              </a:defRPr>
            </a:lvl1pPr>
          </a:lstStyle>
          <a:p>
            <a:pPr lvl="0"/>
            <a:r>
              <a:rPr lang="nl-NL"/>
              <a:t>Klik hier om een afsluittekst te plaatsen</a:t>
            </a:r>
          </a:p>
        </p:txBody>
      </p:sp>
      <p:pic>
        <p:nvPicPr>
          <p:cNvPr id="3" name="Afbeelding 60">
            <a:extLst>
              <a:ext uri="{FF2B5EF4-FFF2-40B4-BE49-F238E27FC236}">
                <a16:creationId xmlns:a16="http://schemas.microsoft.com/office/drawing/2014/main" id="{F87E2B3A-0B72-49AB-97B1-B90E279EA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45" y="10045287"/>
            <a:ext cx="10064334" cy="1264057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473952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inde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BA32B5F-C483-470D-A078-14448B673FC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412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nl-NL" sz="4700" b="0" i="0" u="none" strike="noStrike" kern="0" cap="none" spc="0" baseline="0">
                <a:solidFill>
                  <a:srgbClr val="8B4FA8"/>
                </a:solidFill>
                <a:uFillTx/>
                <a:latin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7F1349FD-86F6-46CA-9F27-951E73E511B9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1246610" y="2513191"/>
            <a:ext cx="17602958" cy="75197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720666" marR="0" lvl="1" indent="-70638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rabi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473089" marR="0" lvl="2" indent="-72066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alpha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2147724" marR="0" lvl="3" indent="-62701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AutoNum type="romanLcPeriod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852516" marR="0" lvl="4" indent="-690509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.AppleSystemUIFont"/>
              <a:buChar char="‑"/>
              <a:tabLst/>
              <a:defRPr lang="nl-NL" sz="47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2">
            <a:extLst>
              <a:ext uri="{FF2B5EF4-FFF2-40B4-BE49-F238E27FC236}">
                <a16:creationId xmlns:a16="http://schemas.microsoft.com/office/drawing/2014/main" id="{585DA5BB-D5F8-4DAB-B5B5-C765618F69B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3">
            <a:extLst>
              <a:ext uri="{FF2B5EF4-FFF2-40B4-BE49-F238E27FC236}">
                <a16:creationId xmlns:a16="http://schemas.microsoft.com/office/drawing/2014/main" id="{3821AE0C-CF76-4A67-B508-F69BFB793C5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4F6CBC-941B-4F01-897E-8DD243551FF3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69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titel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3">
            <a:extLst>
              <a:ext uri="{FF2B5EF4-FFF2-40B4-BE49-F238E27FC236}">
                <a16:creationId xmlns:a16="http://schemas.microsoft.com/office/drawing/2014/main" id="{00BF4A55-FA48-4E5E-A3EE-817AAA7762CC}"/>
              </a:ext>
            </a:extLst>
          </p:cNvPr>
          <p:cNvSpPr/>
          <p:nvPr/>
        </p:nvSpPr>
        <p:spPr>
          <a:xfrm>
            <a:off x="1242002" y="0"/>
            <a:ext cx="8816480" cy="8817924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0" anchor="b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nl-NL" sz="1637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rPr>
              <a:t>          </a:t>
            </a: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A2078D33-8432-43CB-97B3-8F5CE5A40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2513191"/>
            <a:ext cx="8811249" cy="5038590"/>
          </a:xfrm>
        </p:spPr>
        <p:txBody>
          <a:bodyPr lIns="381003" tIns="287999" rIns="381003" bIns="0"/>
          <a:lstStyle>
            <a:lvl1pPr>
              <a:lnSpc>
                <a:spcPts val="7035"/>
              </a:lnSpc>
              <a:defRPr sz="6599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Tijdelijke aanduiding voor datum 2">
            <a:extLst>
              <a:ext uri="{FF2B5EF4-FFF2-40B4-BE49-F238E27FC236}">
                <a16:creationId xmlns:a16="http://schemas.microsoft.com/office/drawing/2014/main" id="{097F6D7A-C55B-4D62-8CD4-75F17A962DC7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1246610" y="7576873"/>
            <a:ext cx="8817312" cy="1246702"/>
          </a:xfrm>
          <a:prstGeom prst="rect">
            <a:avLst/>
          </a:prstGeom>
          <a:noFill/>
          <a:ln>
            <a:noFill/>
          </a:ln>
        </p:spPr>
        <p:txBody>
          <a:bodyPr vert="horz" wrap="square" lIns="359999" tIns="0" rIns="0" bIns="251999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4177" b="0" i="0" u="none" strike="noStrike" kern="1200" cap="none" spc="0" baseline="0">
                <a:solidFill>
                  <a:srgbClr val="00AEDA"/>
                </a:solidFill>
                <a:uFillTx/>
                <a:latin typeface="Arial"/>
                <a:ea typeface="Arial"/>
                <a:cs typeface="Arial"/>
              </a:defRPr>
            </a:lvl1pPr>
          </a:lstStyle>
          <a:p>
            <a:pPr lvl="0"/>
            <a:fld id="{7B9B4285-2F9C-42CE-9FE9-50482671D85F}" type="datetime3">
              <a:rPr lang="nl-NL"/>
              <a:pPr lvl="0"/>
              <a:t>9/3/22</a:t>
            </a:fld>
            <a:endParaRPr lang="mr-IN"/>
          </a:p>
        </p:txBody>
      </p:sp>
      <p:pic>
        <p:nvPicPr>
          <p:cNvPr id="5" name="Afbeelding 453">
            <a:extLst>
              <a:ext uri="{FF2B5EF4-FFF2-40B4-BE49-F238E27FC236}">
                <a16:creationId xmlns:a16="http://schemas.microsoft.com/office/drawing/2014/main" id="{ECEC4074-8764-43F4-AAF7-CE62062A7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9737" y="8817924"/>
            <a:ext cx="10051395" cy="24958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2" title="Logo1">
            <a:extLst>
              <a:ext uri="{FF2B5EF4-FFF2-40B4-BE49-F238E27FC236}">
                <a16:creationId xmlns:a16="http://schemas.microsoft.com/office/drawing/2014/main" id="{EE6802CC-0E16-4DD8-A7FC-E0EE8F871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6610" y="0"/>
            <a:ext cx="8000003" cy="228571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68193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chutblad kader links zonder voetteks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69E3995B-DF9F-4EE4-B618-3ECE43BC87A0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6496538B-7187-490D-8A7B-EC998EAD56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0C16C558-0DB2-44B6-B851-E48581C60946}"/>
              </a:ext>
            </a:extLst>
          </p:cNvPr>
          <p:cNvSpPr/>
          <p:nvPr/>
        </p:nvSpPr>
        <p:spPr>
          <a:xfrm>
            <a:off x="1240246" y="10060146"/>
            <a:ext cx="3893588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17">
            <a:extLst>
              <a:ext uri="{FF2B5EF4-FFF2-40B4-BE49-F238E27FC236}">
                <a16:creationId xmlns:a16="http://schemas.microsoft.com/office/drawing/2014/main" id="{4E2BFA32-E9D3-4006-8167-B0A80D840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10" y="10061655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Afbeelding 2" title="Logo1">
            <a:extLst>
              <a:ext uri="{FF2B5EF4-FFF2-40B4-BE49-F238E27FC236}">
                <a16:creationId xmlns:a16="http://schemas.microsoft.com/office/drawing/2014/main" id="{C01AE812-262A-4A89-BC5D-5CA39078A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332595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3 schutblad kader links met voetteks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8">
            <a:extLst>
              <a:ext uri="{FF2B5EF4-FFF2-40B4-BE49-F238E27FC236}">
                <a16:creationId xmlns:a16="http://schemas.microsoft.com/office/drawing/2014/main" id="{9781CC6F-EE9B-4899-AE65-C424B2DF474C}"/>
              </a:ext>
            </a:extLst>
          </p:cNvPr>
          <p:cNvSpPr/>
          <p:nvPr/>
        </p:nvSpPr>
        <p:spPr>
          <a:xfrm>
            <a:off x="1245595" y="1245595"/>
            <a:ext cx="5032802" cy="50328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3" name="Titel 38">
            <a:extLst>
              <a:ext uri="{FF2B5EF4-FFF2-40B4-BE49-F238E27FC236}">
                <a16:creationId xmlns:a16="http://schemas.microsoft.com/office/drawing/2014/main" id="{E6579B8A-CFFD-435D-B7E1-3D1374CEB2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5032839" cy="5033205"/>
          </a:xfrm>
        </p:spPr>
        <p:txBody>
          <a:bodyPr lIns="381003" tIns="1367997" rIns="381003" bIns="381003"/>
          <a:lstStyle>
            <a:lvl1pPr>
              <a:defRPr sz="5277">
                <a:ea typeface="Arial"/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4" name="Rechthoek 123">
            <a:extLst>
              <a:ext uri="{FF2B5EF4-FFF2-40B4-BE49-F238E27FC236}">
                <a16:creationId xmlns:a16="http://schemas.microsoft.com/office/drawing/2014/main" id="{06D43D06-B910-4B6F-BB74-0E83970C35DD}"/>
              </a:ext>
            </a:extLst>
          </p:cNvPr>
          <p:cNvSpPr/>
          <p:nvPr/>
        </p:nvSpPr>
        <p:spPr>
          <a:xfrm>
            <a:off x="1240246" y="10060146"/>
            <a:ext cx="3915789" cy="1249198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800" b="0" i="0" u="none" strike="noStrike" kern="1200" cap="none" spc="0" baseline="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5" name="Afbeelding 217">
            <a:extLst>
              <a:ext uri="{FF2B5EF4-FFF2-40B4-BE49-F238E27FC236}">
                <a16:creationId xmlns:a16="http://schemas.microsoft.com/office/drawing/2014/main" id="{82DFE5B2-2A22-4E40-AF39-58E4AE0CD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8" y="10061655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6D694420-15CD-4054-AB4D-658F1003114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06F1FB13-FEFC-4A52-9E24-2575A9A99AE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83E3C43-F962-424A-9C51-945369228E72}" type="slidenum">
              <a:t>‹nr.›</a:t>
            </a:fld>
            <a:endParaRPr lang="nl-NL"/>
          </a:p>
        </p:txBody>
      </p:sp>
      <p:pic>
        <p:nvPicPr>
          <p:cNvPr id="8" name="Afbeelding 4" title="Logo1">
            <a:extLst>
              <a:ext uri="{FF2B5EF4-FFF2-40B4-BE49-F238E27FC236}">
                <a16:creationId xmlns:a16="http://schemas.microsoft.com/office/drawing/2014/main" id="{D009E691-8238-4033-8394-6ED1A39C8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823" y="1266489"/>
            <a:ext cx="5051575" cy="143585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463455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1 kolom met titel (1 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4C9F3F5B-46AD-4361-AA03-04FD3C0DD2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A9C48108-6AE4-4BED-8B85-9D0265208CD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8CA467A5-DCD8-4354-B4AE-BDC11B6ECC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72BD0F9B-D616-4AC8-9BA0-1F738FBD7D5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A3D80F-53C0-4108-ACBC-88AD73D6C18A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70396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(meerdere regel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8">
            <a:extLst>
              <a:ext uri="{FF2B5EF4-FFF2-40B4-BE49-F238E27FC236}">
                <a16:creationId xmlns:a16="http://schemas.microsoft.com/office/drawing/2014/main" id="{30FEB3B4-0E62-4FC1-BA7B-9F679854F9A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3759884"/>
            <a:ext cx="11318452" cy="5857509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Holder 2">
            <a:extLst>
              <a:ext uri="{FF2B5EF4-FFF2-40B4-BE49-F238E27FC236}">
                <a16:creationId xmlns:a16="http://schemas.microsoft.com/office/drawing/2014/main" id="{E491BACB-6B58-4075-B825-F04F9082F2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186015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wat langere titel te maken die over meerdere </a:t>
            </a:r>
            <a:br>
              <a:rPr lang="nl-NL"/>
            </a:br>
            <a:r>
              <a:rPr lang="nl-NL"/>
              <a:t>regels valt.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754DE219-EBFA-447A-8984-3722E4ED879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44F00105-1BF8-490C-96AB-F3E12C9C067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21BCE18-3C7D-411B-9B02-1B9308D7196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1500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titel en kleur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BA1E6DA1-FB3F-4379-A9F6-3BEF621E44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hier om een titel te maken (1 regel)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5D661B4B-97AA-4266-B41E-4F2E4DDEED9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4517"/>
            <a:ext cx="8825221" cy="3126644"/>
          </a:xfrm>
        </p:spPr>
        <p:txBody>
          <a:bodyPr/>
          <a:lstStyle>
            <a:lvl1pPr marL="0" indent="0">
              <a:buNone/>
              <a:defRPr/>
            </a:lvl1pPr>
            <a:lvl2pPr>
              <a:defRPr/>
            </a:lvl2pPr>
            <a:lvl3pPr indent="-485738">
              <a:defRPr/>
            </a:lvl3pPr>
            <a:lvl4pPr marL="1614364" indent="-501612">
              <a:defRPr/>
            </a:lvl4pPr>
            <a:lvl5pPr marL="2225503" indent="-579391">
              <a:buFont typeface=".AppleSystemUIFont"/>
              <a:buChar char="‑"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881EAFF0-12D1-462E-BEC4-8201D7DF9A6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6242736"/>
            <a:ext cx="3797439" cy="3799469"/>
          </a:xfrm>
          <a:solidFill>
            <a:srgbClr val="76B728"/>
          </a:solidFill>
        </p:spPr>
        <p:txBody>
          <a:bodyPr lIns="381003" tIns="381003" rIns="381003" bIns="381003"/>
          <a:lstStyle>
            <a:lvl1pPr marL="0" indent="0">
              <a:buNone/>
              <a:defRPr sz="3298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40B48F7-7561-452E-B286-54824BE137FC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1318589" y="2514517"/>
            <a:ext cx="7527167" cy="7527697"/>
          </a:xfrm>
          <a:solidFill>
            <a:srgbClr val="00AEDA"/>
          </a:solidFill>
        </p:spPr>
        <p:txBody>
          <a:bodyPr lIns="381003" tIns="381003" rIns="381003" bIns="381003">
            <a:noAutofit/>
          </a:bodyPr>
          <a:lstStyle>
            <a:lvl1pPr marL="0" indent="0">
              <a:buNone/>
              <a:defRPr sz="4705">
                <a:solidFill>
                  <a:srgbClr val="FFFFFF"/>
                </a:solidFill>
              </a:defRPr>
            </a:lvl1pPr>
          </a:lstStyle>
          <a:p>
            <a:pPr lvl="0"/>
            <a:r>
              <a:rPr lang="nl-NL"/>
              <a:t>Hier kan kadertekst komen</a:t>
            </a:r>
          </a:p>
        </p:txBody>
      </p:sp>
      <p:sp>
        <p:nvSpPr>
          <p:cNvPr id="6" name="Tijdelijke aanduiding voor voettekst 1">
            <a:extLst>
              <a:ext uri="{FF2B5EF4-FFF2-40B4-BE49-F238E27FC236}">
                <a16:creationId xmlns:a16="http://schemas.microsoft.com/office/drawing/2014/main" id="{B9F9F6AE-4878-4A97-A009-206CFB28AEC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7" name="Tijdelijke aanduiding voor dianummer 2">
            <a:extLst>
              <a:ext uri="{FF2B5EF4-FFF2-40B4-BE49-F238E27FC236}">
                <a16:creationId xmlns:a16="http://schemas.microsoft.com/office/drawing/2014/main" id="{49F0A712-E450-4BCC-BB62-7503C41E94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55E8EF2-6B20-4D15-892B-323B2AF2AAB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188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 met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AF90FEF1-0F02-4306-9367-0320346E19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tekst 8">
            <a:extLst>
              <a:ext uri="{FF2B5EF4-FFF2-40B4-BE49-F238E27FC236}">
                <a16:creationId xmlns:a16="http://schemas.microsoft.com/office/drawing/2014/main" id="{FA0BC0EE-5722-42D6-87BC-E6BF49F7986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10" y="2513191"/>
            <a:ext cx="8825221" cy="7527697"/>
          </a:xfrm>
        </p:spPr>
        <p:txBody>
          <a:bodyPr rIns="107999"/>
          <a:lstStyle>
            <a:lvl1pPr marL="457163" indent="-457163">
              <a:defRPr/>
            </a:lvl1pPr>
            <a:lvl2pPr marL="1033381" lvl="2" indent="-485738">
              <a:defRPr/>
            </a:lvl2pPr>
            <a:lvl3pPr marL="1614364" lvl="3" indent="-501612">
              <a:defRPr/>
            </a:lvl3pPr>
            <a:lvl4pPr marL="2225503" lvl="4" indent="-579391">
              <a:buFont typeface=".AppleSystemUIFont"/>
              <a:buChar char="‑"/>
              <a:defRPr/>
            </a:lvl4pPr>
            <a:lvl5pPr marL="2285826" lvl="5" indent="0">
              <a:buNone/>
              <a:defRPr sz="18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2"/>
            <a:r>
              <a:rPr lang="nl-NL"/>
              <a:t>Tweede niveau</a:t>
            </a:r>
          </a:p>
          <a:p>
            <a:pPr lvl="3"/>
            <a:r>
              <a:rPr lang="nl-NL"/>
              <a:t>Derde niveau</a:t>
            </a:r>
          </a:p>
          <a:p>
            <a:pPr lvl="4"/>
            <a:r>
              <a:rPr lang="nl-NL"/>
              <a:t>Vierde niveau</a:t>
            </a:r>
          </a:p>
          <a:p>
            <a:pPr lvl="5"/>
            <a:r>
              <a:rPr lang="nl-NL"/>
              <a:t>Vijfde niveau</a:t>
            </a:r>
          </a:p>
        </p:txBody>
      </p:sp>
      <p:sp>
        <p:nvSpPr>
          <p:cNvPr id="4" name="Tijdelijke aanduiding voor afbeelding 2">
            <a:extLst>
              <a:ext uri="{FF2B5EF4-FFF2-40B4-BE49-F238E27FC236}">
                <a16:creationId xmlns:a16="http://schemas.microsoft.com/office/drawing/2014/main" id="{E888CAD3-91D8-4432-8F8C-A753900D0244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11326361" y="2564635"/>
            <a:ext cx="7527167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nl-NL"/>
              <a:t>Klik hier voor het plaatsen </a:t>
            </a:r>
            <a:br>
              <a:rPr lang="nl-NL"/>
            </a:br>
            <a:r>
              <a:rPr lang="nl-NL"/>
              <a:t>van een afbeelding</a:t>
            </a:r>
          </a:p>
        </p:txBody>
      </p:sp>
      <p:sp>
        <p:nvSpPr>
          <p:cNvPr id="5" name="Tijdelijke aanduiding voor voettekst 1">
            <a:extLst>
              <a:ext uri="{FF2B5EF4-FFF2-40B4-BE49-F238E27FC236}">
                <a16:creationId xmlns:a16="http://schemas.microsoft.com/office/drawing/2014/main" id="{F6562DC8-C769-4350-9C71-D011A7E2F5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2451EE10-B1BD-47EF-A48A-D154A3CB892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D0CF32-38EB-4D5C-B93A-D09B72F70B57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6844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1x figuur met titel (1reg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C09089EC-0FEE-4D25-83F2-35AD79EB13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602958" cy="831134"/>
          </a:xfrm>
        </p:spPr>
        <p:txBody>
          <a:bodyPr lIns="0" tIns="0" rIns="0" bIns="0"/>
          <a:lstStyle>
            <a:lvl1pPr>
              <a:defRPr sz="4700">
                <a:cs typeface="Arial"/>
              </a:defRPr>
            </a:lvl1pPr>
          </a:lstStyle>
          <a:p>
            <a:pPr lvl="0"/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3E2A94B-647E-47F8-A8AB-5F29F3C0DCA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246610" y="2525060"/>
            <a:ext cx="17602958" cy="7527697"/>
          </a:xfrm>
          <a:blipFill>
            <a:blip r:embed="rId2"/>
            <a:tile/>
          </a:blipFill>
        </p:spPr>
        <p:txBody>
          <a:bodyPr anchor="ctr" anchorCtr="1"/>
          <a:lstStyle>
            <a:lvl1pPr marL="0" indent="0" algn="ctr">
              <a:buNone/>
              <a:defRPr sz="3298">
                <a:solidFill>
                  <a:srgbClr val="7F7F7F"/>
                </a:solidFill>
                <a:latin typeface="Arial" pitchFamily="34"/>
                <a:cs typeface="Arial" pitchFamily="34"/>
              </a:defRPr>
            </a:lvl1pPr>
          </a:lstStyle>
          <a:p>
            <a:pPr lvl="0"/>
            <a:r>
              <a:rPr lang="nl-NL"/>
              <a:t>Klik hier voor het plaatsen van een figuur, afbeelding, tabel, etc…</a:t>
            </a:r>
          </a:p>
        </p:txBody>
      </p:sp>
      <p:sp>
        <p:nvSpPr>
          <p:cNvPr id="4" name="Tijdelijke aanduiding voor voettekst 1">
            <a:extLst>
              <a:ext uri="{FF2B5EF4-FFF2-40B4-BE49-F238E27FC236}">
                <a16:creationId xmlns:a16="http://schemas.microsoft.com/office/drawing/2014/main" id="{F62B656A-4181-40F2-80FE-8FCE0622C3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2">
            <a:extLst>
              <a:ext uri="{FF2B5EF4-FFF2-40B4-BE49-F238E27FC236}">
                <a16:creationId xmlns:a16="http://schemas.microsoft.com/office/drawing/2014/main" id="{95F78E8D-B874-42EE-B4B6-35DCE021385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7B19CD-AD16-4E21-9C84-A191C6CA2D90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997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BC79989-5CA5-4E74-9B43-E162AE6062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6610" y="2513191"/>
            <a:ext cx="11358027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3" name="Tijdelijke aanduiding voor titel 2">
            <a:extLst>
              <a:ext uri="{FF2B5EF4-FFF2-40B4-BE49-F238E27FC236}">
                <a16:creationId xmlns:a16="http://schemas.microsoft.com/office/drawing/2014/main" id="{AF4AD7F4-7D6C-4DBD-9873-89694AA9C0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46610" y="1246702"/>
            <a:ext cx="17595049" cy="83113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nl-NL"/>
              <a:t>Klik om de stijl te bewerken</a:t>
            </a:r>
          </a:p>
        </p:txBody>
      </p:sp>
      <p:pic>
        <p:nvPicPr>
          <p:cNvPr id="4" name="Afbeelding 396">
            <a:extLst>
              <a:ext uri="{FF2B5EF4-FFF2-40B4-BE49-F238E27FC236}">
                <a16:creationId xmlns:a16="http://schemas.microsoft.com/office/drawing/2014/main" id="{E768F516-9EF1-43E4-B996-31326EED2DA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6610" y="10071201"/>
            <a:ext cx="3893588" cy="1247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ijdelijke aanduiding voor voettekst 3">
            <a:extLst>
              <a:ext uri="{FF2B5EF4-FFF2-40B4-BE49-F238E27FC236}">
                <a16:creationId xmlns:a16="http://schemas.microsoft.com/office/drawing/2014/main" id="{CFDE25F8-76D5-4720-AD91-44D4205108C4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052054" y="10482260"/>
            <a:ext cx="6912004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F5B400"/>
                </a:solidFill>
                <a:uFillTx/>
                <a:latin typeface="Arial"/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6" name="Tijdelijke aanduiding voor dianummer 4">
            <a:extLst>
              <a:ext uri="{FF2B5EF4-FFF2-40B4-BE49-F238E27FC236}">
                <a16:creationId xmlns:a16="http://schemas.microsoft.com/office/drawing/2014/main" id="{046433C1-CB84-44BF-84A9-F771DA185BAA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7972047" y="10482260"/>
            <a:ext cx="869603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F5B400"/>
                </a:solidFill>
                <a:uFillTx/>
                <a:latin typeface="Arial"/>
              </a:defRPr>
            </a:lvl1pPr>
          </a:lstStyle>
          <a:p>
            <a:pPr lvl="0"/>
            <a:fld id="{EDCC552E-DBC0-4402-8533-4E84B0D0F634}" type="slidenum">
              <a:t>‹nr.›</a:t>
            </a:fld>
            <a:endParaRPr lang="nl-NL"/>
          </a:p>
        </p:txBody>
      </p:sp>
      <p:pic>
        <p:nvPicPr>
          <p:cNvPr id="7" name="Afbeelding 6" title="Logo1">
            <a:extLst>
              <a:ext uri="{FF2B5EF4-FFF2-40B4-BE49-F238E27FC236}">
                <a16:creationId xmlns:a16="http://schemas.microsoft.com/office/drawing/2014/main" id="{13FAF128-F25A-4BC5-ABB5-DC243216BD0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marL="0" marR="0" lvl="0" indent="0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nl-NL" sz="4705" b="0" i="0" u="none" strike="noStrike" kern="0" cap="none" spc="0" baseline="0">
          <a:solidFill>
            <a:srgbClr val="00AEDA"/>
          </a:solidFill>
          <a:uFillTx/>
          <a:latin typeface="Arial"/>
        </a:defRPr>
      </a:lvl1pPr>
    </p:titleStyle>
    <p:bodyStyle>
      <a:lvl1pPr marL="502599" marR="0" lvl="0" indent="-502599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 pitchFamily="34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1pPr>
      <a:lvl2pPr marL="453990" marR="0" lvl="1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2pPr>
      <a:lvl3pPr marL="1033381" marR="0" lvl="2" indent="-438116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3pPr>
      <a:lvl4pPr marL="1520711" marR="0" lvl="3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4pPr>
      <a:lvl5pPr marL="2006449" marR="0" lvl="4" indent="-439707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00AEDA"/>
        </a:buClr>
        <a:buSzPct val="100000"/>
        <a:buFont typeface="Arial"/>
        <a:buChar char="•"/>
        <a:tabLst/>
        <a:defRPr lang="nl-NL" sz="3300" b="0" i="0" u="none" strike="noStrike" kern="0" cap="none" spc="0" baseline="0">
          <a:solidFill>
            <a:srgbClr val="000000"/>
          </a:solidFill>
          <a:uFillTx/>
          <a:latin typeface="Arial"/>
          <a:ea typeface="Arial"/>
          <a:cs typeface="Arial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5">
            <a:extLst>
              <a:ext uri="{FF2B5EF4-FFF2-40B4-BE49-F238E27FC236}">
                <a16:creationId xmlns:a16="http://schemas.microsoft.com/office/drawing/2014/main" id="{B34D056F-674B-4BF8-88AE-805F5F9ABD35}"/>
              </a:ext>
            </a:extLst>
          </p:cNvPr>
          <p:cNvSpPr/>
          <p:nvPr/>
        </p:nvSpPr>
        <p:spPr>
          <a:xfrm>
            <a:off x="1246610" y="10057403"/>
            <a:ext cx="3890497" cy="1246702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nl-NL" sz="1637" b="0" i="0" u="none" strike="noStrike" kern="1200" cap="none" spc="0" baseline="-25000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3" name="Afbeelding 373">
            <a:extLst>
              <a:ext uri="{FF2B5EF4-FFF2-40B4-BE49-F238E27FC236}">
                <a16:creationId xmlns:a16="http://schemas.microsoft.com/office/drawing/2014/main" id="{04B29D92-9A1C-46AA-BA5A-1C856241D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438" y="10057403"/>
            <a:ext cx="3890497" cy="12467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780D5BBC-E5B3-426A-8463-51134E65ED0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0052054" y="10482260"/>
            <a:ext cx="6912004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r>
              <a:rPr lang="nl-NL"/>
              <a:t>Hier komt de voettekst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AF19609-155B-4141-BCD4-3D9E1A4966F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7972047" y="10482260"/>
            <a:ext cx="869603" cy="60166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nl-NL" sz="2700" b="0" i="0" u="none" strike="noStrike" kern="1200" cap="none" spc="0" baseline="0">
                <a:solidFill>
                  <a:srgbClr val="787D82"/>
                </a:solidFill>
                <a:uFillTx/>
                <a:latin typeface="Arial"/>
              </a:defRPr>
            </a:lvl1pPr>
          </a:lstStyle>
          <a:p>
            <a:pPr lvl="0"/>
            <a:fld id="{71AC8F2E-2E8F-468A-820E-D7BE37352D73}" type="slidenum">
              <a:t>‹nr.›</a:t>
            </a:fld>
            <a:endParaRPr lang="nl-NL"/>
          </a:p>
        </p:txBody>
      </p:sp>
      <p:pic>
        <p:nvPicPr>
          <p:cNvPr id="6" name="Afbeelding 2" title="Logo1">
            <a:extLst>
              <a:ext uri="{FF2B5EF4-FFF2-40B4-BE49-F238E27FC236}">
                <a16:creationId xmlns:a16="http://schemas.microsoft.com/office/drawing/2014/main" id="{F4BA3BC6-5D2C-47B9-9426-23736B80B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3" y="0"/>
            <a:ext cx="7538094" cy="1256440"/>
          </a:xfrm>
          <a:prstGeom prst="rect">
            <a:avLst/>
          </a:prstGeom>
          <a:noFill/>
          <a:ln cap="flat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340E04-DC0C-4A3D-8E3B-D3EFA6106CD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4GT </a:t>
            </a:r>
            <a:br>
              <a:rPr lang="nl-NL" dirty="0"/>
            </a:br>
            <a:r>
              <a:rPr lang="nl-NL" dirty="0">
                <a:latin typeface="Agency FB" panose="020B0503020202020204" pitchFamily="34" charset="0"/>
              </a:rPr>
              <a:t>§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4.1 </a:t>
            </a:r>
            <a:r>
              <a:rPr lang="nl-NL" dirty="0"/>
              <a:t>Sta je sterk in je werk?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8D300A-5140-421F-BA25-0B9AF716D1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Agency FB" panose="020B0503020202020204" pitchFamily="34" charset="0"/>
              </a:rPr>
              <a:t>§ </a:t>
            </a: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4.1	Sta je sterk in je werk?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A2A821-3F79-42CC-B72D-6E0DB1B0478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-514350">
              <a:spcBef>
                <a:spcPts val="1200"/>
              </a:spcBef>
              <a:buClr>
                <a:srgbClr val="92D050"/>
              </a:buClr>
              <a:buNone/>
            </a:pPr>
            <a:r>
              <a:rPr lang="nl-NL" altLang="nl-N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deze presentatie leer je</a:t>
            </a:r>
            <a:r>
              <a:rPr lang="nl-NL" altLang="nl-NL" dirty="0">
                <a:solidFill>
                  <a:schemeClr val="tx1"/>
                </a:solidFill>
                <a:cs typeface="Arial" panose="020B0604020202020204" pitchFamily="34" charset="0"/>
              </a:rPr>
              <a:t>: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hoe werknemers beschermd worden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waardoor vrouwen economisch minder zelfstandig zijn dan mannen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wie belemmeringen ervaren bij hun werk</a:t>
            </a:r>
          </a:p>
          <a:p>
            <a:pPr algn="l">
              <a:spcBef>
                <a:spcPts val="1200"/>
              </a:spcBef>
            </a:pPr>
            <a:r>
              <a:rPr lang="nl-NL" dirty="0">
                <a:solidFill>
                  <a:schemeClr val="tx1"/>
                </a:solidFill>
              </a:rPr>
              <a:t>wat voor arbeidsmotieven er zijn en het belang van onbetaalde arbeid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31A03B-2049-4848-8841-5B042E7E9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Verschil in machtspositie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5E9768-751F-4D5C-BD39-1F659AB7E6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46610" y="2534951"/>
            <a:ext cx="5458990" cy="7527697"/>
          </a:xfrm>
        </p:spPr>
        <p:txBody>
          <a:bodyPr/>
          <a:lstStyle/>
          <a:p>
            <a:pPr marL="0" lvl="0" indent="0">
              <a:spcBef>
                <a:spcPts val="600"/>
              </a:spcBef>
              <a:buNone/>
            </a:pPr>
            <a:r>
              <a:rPr lang="nl-NL" b="1" dirty="0"/>
              <a:t>Werkgever</a:t>
            </a:r>
            <a:endParaRPr lang="nl-NL" dirty="0"/>
          </a:p>
          <a:p>
            <a:pPr marL="502599" lvl="0" indent="-502599" algn="l">
              <a:spcBef>
                <a:spcPts val="2400"/>
              </a:spcBef>
              <a:buFont typeface="Arial" pitchFamily="34"/>
              <a:buChar char="•"/>
            </a:pPr>
            <a:r>
              <a:rPr lang="nl-NL" dirty="0"/>
              <a:t>kan personeel aannemen en ontslaan</a:t>
            </a:r>
          </a:p>
          <a:p>
            <a:pPr marL="502599" lvl="0" indent="-502599" algn="l">
              <a:spcBef>
                <a:spcPts val="2400"/>
              </a:spcBef>
              <a:buFont typeface="Arial" pitchFamily="34"/>
              <a:buChar char="•"/>
            </a:pPr>
            <a:r>
              <a:rPr lang="nl-NL" dirty="0"/>
              <a:t>betaalt het loon</a:t>
            </a:r>
          </a:p>
          <a:p>
            <a:pPr marL="502599" lvl="0" indent="-502599" algn="l">
              <a:spcBef>
                <a:spcPts val="2400"/>
              </a:spcBef>
              <a:buFont typeface="Arial" pitchFamily="34"/>
              <a:buChar char="•"/>
            </a:pPr>
            <a:r>
              <a:rPr lang="nl-NL" dirty="0"/>
              <a:t>bepaalt je functie</a:t>
            </a:r>
          </a:p>
          <a:p>
            <a:pPr marL="502599" lvl="0" indent="-502599" algn="l">
              <a:spcBef>
                <a:spcPts val="2400"/>
              </a:spcBef>
              <a:buFont typeface="Arial" pitchFamily="34"/>
              <a:buChar char="•"/>
            </a:pPr>
            <a:r>
              <a:rPr lang="nl-NL" dirty="0"/>
              <a:t>beslist over wel/geen promotie</a:t>
            </a:r>
          </a:p>
          <a:p>
            <a:endParaRPr lang="nl-NL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0594D647-DF8B-4EB2-A8BB-EEFAF1A65461}"/>
              </a:ext>
            </a:extLst>
          </p:cNvPr>
          <p:cNvSpPr txBox="1">
            <a:spLocks/>
          </p:cNvSpPr>
          <p:nvPr/>
        </p:nvSpPr>
        <p:spPr>
          <a:xfrm>
            <a:off x="7535882" y="2534950"/>
            <a:ext cx="5458990" cy="752769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>
            <a:lvl1pPr marL="502599" marR="0" lvl="0" indent="-502599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 pitchFamily="34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1pPr>
            <a:lvl2pPr marL="453990" marR="0" lvl="1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2pPr>
            <a:lvl3pPr marL="1033381" marR="0" lvl="2" indent="-4381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3pPr>
            <a:lvl4pPr marL="1520711" marR="0" lvl="3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4pPr>
            <a:lvl5pPr marL="2006449" marR="0" lvl="4" indent="-439707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EDA"/>
              </a:buClr>
              <a:buSzPct val="100000"/>
              <a:buFont typeface="Arial"/>
              <a:buChar char="•"/>
              <a:tabLst/>
              <a:defRPr lang="nl-NL" sz="33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600"/>
              </a:spcBef>
              <a:buNone/>
            </a:pPr>
            <a:r>
              <a:rPr lang="nl-NL" b="1" dirty="0"/>
              <a:t>Werknemer</a:t>
            </a:r>
            <a:endParaRPr lang="nl-NL" dirty="0"/>
          </a:p>
          <a:p>
            <a:pPr>
              <a:spcBef>
                <a:spcPts val="2400"/>
              </a:spcBef>
            </a:pPr>
            <a:r>
              <a:rPr lang="nl-NL" dirty="0"/>
              <a:t>kan solliciteren, maar beslist niets</a:t>
            </a:r>
          </a:p>
          <a:p>
            <a:pPr>
              <a:spcBef>
                <a:spcPts val="2400"/>
              </a:spcBef>
            </a:pPr>
            <a:r>
              <a:rPr lang="nl-NL" dirty="0"/>
              <a:t>financieel afhankelijk van het loon</a:t>
            </a:r>
          </a:p>
          <a:p>
            <a:pPr>
              <a:spcBef>
                <a:spcPts val="2400"/>
              </a:spcBef>
            </a:pPr>
            <a:r>
              <a:rPr lang="nl-NL" dirty="0"/>
              <a:t>functie zo goed mogelijk uitvoeren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E2910A1-D912-40F3-A8F2-F6147D338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" r="9188"/>
          <a:stretch/>
        </p:blipFill>
        <p:spPr>
          <a:xfrm>
            <a:off x="13592433" y="2534950"/>
            <a:ext cx="5257136" cy="544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3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76917-60EF-4D72-AD5C-4C415EEAFE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Bescherming van werknemers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6D7D3A4-C863-4472-9001-351228A9192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i="1" dirty="0"/>
              <a:t>Door overheid:</a:t>
            </a:r>
          </a:p>
          <a:p>
            <a:pPr>
              <a:spcBef>
                <a:spcPts val="600"/>
              </a:spcBef>
            </a:pPr>
            <a:r>
              <a:rPr lang="nl-NL" dirty="0"/>
              <a:t>Recht op wettelijk minimumloon</a:t>
            </a:r>
          </a:p>
          <a:p>
            <a:pPr>
              <a:spcBef>
                <a:spcPts val="600"/>
              </a:spcBef>
            </a:pPr>
            <a:r>
              <a:rPr lang="nl-NL" dirty="0"/>
              <a:t>Recht op doorbetaling van loon bij ziekte</a:t>
            </a:r>
          </a:p>
          <a:p>
            <a:pPr>
              <a:spcBef>
                <a:spcPts val="600"/>
              </a:spcBef>
            </a:pPr>
            <a:r>
              <a:rPr lang="nl-NL" dirty="0"/>
              <a:t>Uitkering </a:t>
            </a:r>
          </a:p>
          <a:p>
            <a:pPr lvl="2"/>
            <a:r>
              <a:rPr lang="nl-NL" sz="2800" dirty="0"/>
              <a:t>bij werkloosheid (WW)</a:t>
            </a:r>
          </a:p>
          <a:p>
            <a:pPr lvl="2"/>
            <a:r>
              <a:rPr lang="nl-NL" sz="2800" dirty="0"/>
              <a:t>bij arbeidsongeschiktheid (WIA)</a:t>
            </a:r>
          </a:p>
          <a:p>
            <a:pPr>
              <a:spcBef>
                <a:spcPts val="600"/>
              </a:spcBef>
            </a:pPr>
            <a:r>
              <a:rPr lang="nl-NL" dirty="0"/>
              <a:t>Arbowet (voor arbeidsomstandigheden) </a:t>
            </a:r>
          </a:p>
          <a:p>
            <a:pPr>
              <a:spcBef>
                <a:spcPts val="600"/>
              </a:spcBef>
            </a:pPr>
            <a:r>
              <a:rPr lang="nl-NL" dirty="0"/>
              <a:t>Arbeidstijdenwet</a:t>
            </a:r>
          </a:p>
          <a:p>
            <a:pPr>
              <a:spcBef>
                <a:spcPts val="600"/>
              </a:spcBef>
            </a:pPr>
            <a:r>
              <a:rPr lang="nl-NL" dirty="0"/>
              <a:t>Ontslagbescherming:</a:t>
            </a:r>
          </a:p>
          <a:p>
            <a:pPr lvl="2"/>
            <a:r>
              <a:rPr lang="nl-NL" sz="2800" dirty="0"/>
              <a:t>werkgever moet toestemming hebben (van UWV of rechter)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i="1" dirty="0"/>
              <a:t>Door vakbond:</a:t>
            </a:r>
          </a:p>
          <a:p>
            <a:pPr>
              <a:spcBef>
                <a:spcPts val="600"/>
              </a:spcBef>
            </a:pPr>
            <a:r>
              <a:rPr lang="nl-NL" dirty="0"/>
              <a:t>Cao</a:t>
            </a:r>
          </a:p>
          <a:p>
            <a:pPr lvl="2"/>
            <a:r>
              <a:rPr lang="nl-NL" sz="2800" dirty="0"/>
              <a:t>lonen, duur werkweek, vakantiedagen, scholing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1F2AE05-6F4D-428D-A71C-08EB571F9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2" r="24316"/>
          <a:stretch/>
        </p:blipFill>
        <p:spPr>
          <a:xfrm>
            <a:off x="12604637" y="2513191"/>
            <a:ext cx="6086308" cy="5447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6FEE0-FD55-49EB-97DD-67F71AFA3FA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Economisch zelfstandig?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F287F8-9369-4F0D-A7F6-11437C97090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246608" y="2513191"/>
            <a:ext cx="12877815" cy="7527697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3946525" algn="l"/>
              </a:tabLst>
            </a:pPr>
            <a:r>
              <a:rPr lang="nl-NL" dirty="0"/>
              <a:t>Je bent economisch zelfstandig </a:t>
            </a:r>
          </a:p>
          <a:p>
            <a:pPr marL="0" indent="0">
              <a:buNone/>
            </a:pPr>
            <a:r>
              <a:rPr lang="nl-NL" dirty="0"/>
              <a:t>als je eigen inkomen = minstens het </a:t>
            </a:r>
            <a:r>
              <a:rPr lang="nl-NL" i="1" dirty="0"/>
              <a:t>sociaal minimum</a:t>
            </a:r>
          </a:p>
          <a:p>
            <a:pPr marL="0" indent="0">
              <a:buNone/>
              <a:tabLst>
                <a:tab pos="3856038" algn="l"/>
              </a:tabLst>
            </a:pPr>
            <a:r>
              <a:rPr lang="nl-NL" dirty="0"/>
              <a:t>	 = bijstandsniveau = 70% van het minimumloon</a:t>
            </a:r>
          </a:p>
          <a:p>
            <a:pPr marL="0" indent="0">
              <a:spcBef>
                <a:spcPts val="600"/>
              </a:spcBef>
              <a:buNone/>
              <a:tabLst>
                <a:tab pos="3946525" algn="l"/>
              </a:tabLst>
            </a:pPr>
            <a:r>
              <a:rPr lang="nl-NL" dirty="0"/>
              <a:t>	</a:t>
            </a:r>
          </a:p>
          <a:p>
            <a:pPr marL="0" indent="0">
              <a:buNone/>
            </a:pPr>
            <a:r>
              <a:rPr lang="nl-NL" dirty="0"/>
              <a:t>± 1 op de 3 vrouwen </a:t>
            </a:r>
            <a:r>
              <a:rPr lang="nl-NL" u="sng" dirty="0"/>
              <a:t>niet</a:t>
            </a:r>
            <a:r>
              <a:rPr lang="nl-NL" dirty="0"/>
              <a:t> economisch zelfstandig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Oorzaken:</a:t>
            </a:r>
          </a:p>
          <a:p>
            <a:pPr lvl="2">
              <a:spcBef>
                <a:spcPts val="600"/>
              </a:spcBef>
            </a:pPr>
            <a:r>
              <a:rPr lang="nl-NL" dirty="0"/>
              <a:t>vaker deeltijdbaan (door zorg voor kinderen)</a:t>
            </a:r>
          </a:p>
          <a:p>
            <a:pPr marL="989013" lvl="3" indent="0">
              <a:buNone/>
              <a:tabLst>
                <a:tab pos="2867025" algn="l"/>
              </a:tabLst>
            </a:pPr>
            <a:r>
              <a:rPr lang="nl-NL" sz="2800" dirty="0"/>
              <a:t> oplossing:	- betere/goedkopere kinderopvang</a:t>
            </a:r>
          </a:p>
          <a:p>
            <a:pPr marL="1081004" lvl="3" indent="0">
              <a:buNone/>
              <a:tabLst>
                <a:tab pos="2867025" algn="l"/>
              </a:tabLst>
            </a:pPr>
            <a:r>
              <a:rPr lang="nl-NL" sz="2800" dirty="0"/>
              <a:t>	- flexibeler werktijden</a:t>
            </a:r>
          </a:p>
          <a:p>
            <a:pPr marL="942938" lvl="4" indent="-457200">
              <a:spcBef>
                <a:spcPts val="600"/>
              </a:spcBef>
            </a:pPr>
            <a:r>
              <a:rPr lang="nl-NL" dirty="0"/>
              <a:t>vaak werk in minder goed betalende sectoren </a:t>
            </a:r>
          </a:p>
          <a:p>
            <a:pPr marL="889000" lvl="3" indent="0">
              <a:buNone/>
              <a:tabLst>
                <a:tab pos="3321050" algn="l"/>
              </a:tabLst>
            </a:pPr>
            <a:r>
              <a:rPr lang="nl-NL" sz="2800" dirty="0"/>
              <a:t> (o.a. zorg, horeca)</a:t>
            </a:r>
          </a:p>
          <a:p>
            <a:pPr marL="942938" lvl="4" indent="-457200">
              <a:spcBef>
                <a:spcPts val="600"/>
              </a:spcBef>
            </a:pPr>
            <a:r>
              <a:rPr lang="nl-NL" dirty="0"/>
              <a:t>minder vaak een topfunctie</a:t>
            </a:r>
          </a:p>
          <a:p>
            <a:pPr marL="942938" lvl="4" indent="-457200">
              <a:spcBef>
                <a:spcPts val="600"/>
              </a:spcBef>
            </a:pPr>
            <a:r>
              <a:rPr lang="nl-NL" dirty="0"/>
              <a:t>(onbewuste) achterstelling </a:t>
            </a:r>
          </a:p>
          <a:p>
            <a:pPr marL="942938" lvl="4" indent="-457200"/>
            <a:endParaRPr lang="nl-NL" dirty="0"/>
          </a:p>
          <a:p>
            <a:pPr lvl="3"/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89EABB4-DD83-4E3F-A3D0-AB0688670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9" r="19192"/>
          <a:stretch/>
        </p:blipFill>
        <p:spPr>
          <a:xfrm>
            <a:off x="14124423" y="2513191"/>
            <a:ext cx="4596407" cy="6358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BDED7-7C89-49BF-9F92-149C6D2C29C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Algemene wet gelijke behandeling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EA0FC47-964C-41CD-95FD-EBB79DCAC63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Verbod op achterstelling vanwege: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  <a:tabLst>
                <a:tab pos="1876425" algn="l"/>
              </a:tabLst>
            </a:pPr>
            <a:r>
              <a:rPr lang="nl-NL" dirty="0"/>
              <a:t>Recht op:	gelijke beloning voor gelijk werk</a:t>
            </a:r>
          </a:p>
          <a:p>
            <a:pPr marL="0" indent="0">
              <a:spcBef>
                <a:spcPts val="600"/>
              </a:spcBef>
              <a:buNone/>
              <a:tabLst>
                <a:tab pos="1876425" algn="l"/>
              </a:tabLst>
            </a:pPr>
            <a:r>
              <a:rPr lang="nl-NL" dirty="0"/>
              <a:t>	gelijke kansen bij solliciteren</a:t>
            </a:r>
          </a:p>
          <a:p>
            <a:pPr marL="0" indent="0">
              <a:buNone/>
            </a:pPr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EBCD32D-A57A-44EC-98A5-429177CF8E9B}"/>
              </a:ext>
            </a:extLst>
          </p:cNvPr>
          <p:cNvGrpSpPr/>
          <p:nvPr/>
        </p:nvGrpSpPr>
        <p:grpSpPr>
          <a:xfrm>
            <a:off x="1246609" y="3348690"/>
            <a:ext cx="3918089" cy="4434390"/>
            <a:chOff x="1246609" y="3348690"/>
            <a:chExt cx="3918089" cy="4434390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01C28A2D-12AC-4717-89E4-7597A2B74D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357" t="57669" r="58328"/>
            <a:stretch/>
          </p:blipFill>
          <p:spPr>
            <a:xfrm>
              <a:off x="1246609" y="3348690"/>
              <a:ext cx="3918089" cy="3911170"/>
            </a:xfrm>
            <a:prstGeom prst="rect">
              <a:avLst/>
            </a:prstGeom>
          </p:spPr>
        </p:pic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2D2F0646-5B33-4D4A-8354-50F07D5D720E}"/>
                </a:ext>
              </a:extLst>
            </p:cNvPr>
            <p:cNvSpPr txBox="1"/>
            <p:nvPr/>
          </p:nvSpPr>
          <p:spPr>
            <a:xfrm>
              <a:off x="1246609" y="7259860"/>
              <a:ext cx="3020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religie</a:t>
              </a:r>
              <a:endParaRPr lang="nl-N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096D036F-09B1-4EE3-BEB4-4E4137D3DCA2}"/>
              </a:ext>
            </a:extLst>
          </p:cNvPr>
          <p:cNvGrpSpPr/>
          <p:nvPr/>
        </p:nvGrpSpPr>
        <p:grpSpPr>
          <a:xfrm>
            <a:off x="15203192" y="3348689"/>
            <a:ext cx="3941027" cy="4434391"/>
            <a:chOff x="15203192" y="3348689"/>
            <a:chExt cx="3941027" cy="443439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D3710C88-E57E-49A0-AD2E-78902679FC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48"/>
            <a:stretch/>
          </p:blipFill>
          <p:spPr>
            <a:xfrm>
              <a:off x="15203192" y="3348689"/>
              <a:ext cx="3941027" cy="3911171"/>
            </a:xfrm>
            <a:prstGeom prst="rect">
              <a:avLst/>
            </a:prstGeom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66A763B4-99D5-4440-9559-D5B1F3773E32}"/>
                </a:ext>
              </a:extLst>
            </p:cNvPr>
            <p:cNvSpPr txBox="1"/>
            <p:nvPr/>
          </p:nvSpPr>
          <p:spPr>
            <a:xfrm>
              <a:off x="15203192" y="7259860"/>
              <a:ext cx="3020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gender, geslacht</a:t>
              </a:r>
              <a:endParaRPr lang="nl-N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41157B4D-7357-4CBA-916E-68DF9ECE76FB}"/>
              </a:ext>
            </a:extLst>
          </p:cNvPr>
          <p:cNvGrpSpPr/>
          <p:nvPr/>
        </p:nvGrpSpPr>
        <p:grpSpPr>
          <a:xfrm>
            <a:off x="5798408" y="3348689"/>
            <a:ext cx="3941027" cy="4434390"/>
            <a:chOff x="5722465" y="3348690"/>
            <a:chExt cx="3941027" cy="4434390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BF04BBC0-344B-4CF8-80BE-3670E22EB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784" t="10589" r="6193" b="45839"/>
            <a:stretch/>
          </p:blipFill>
          <p:spPr>
            <a:xfrm>
              <a:off x="5722465" y="3348690"/>
              <a:ext cx="3941027" cy="3911170"/>
            </a:xfrm>
            <a:prstGeom prst="rect">
              <a:avLst/>
            </a:prstGeom>
          </p:spPr>
        </p:pic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ADB01BB7-865B-4BB1-B6D4-11AE9184B04A}"/>
                </a:ext>
              </a:extLst>
            </p:cNvPr>
            <p:cNvSpPr txBox="1"/>
            <p:nvPr/>
          </p:nvSpPr>
          <p:spPr>
            <a:xfrm>
              <a:off x="5722465" y="7259860"/>
              <a:ext cx="3020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leeftijd</a:t>
              </a:r>
              <a:endParaRPr lang="nl-N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4E4B181D-8D33-4F52-BA24-5C4995A32900}"/>
              </a:ext>
            </a:extLst>
          </p:cNvPr>
          <p:cNvGrpSpPr/>
          <p:nvPr/>
        </p:nvGrpSpPr>
        <p:grpSpPr>
          <a:xfrm>
            <a:off x="10364666" y="3348688"/>
            <a:ext cx="3918089" cy="4434391"/>
            <a:chOff x="10364666" y="3348688"/>
            <a:chExt cx="3918089" cy="4434391"/>
          </a:xfrm>
        </p:grpSpPr>
        <p:pic>
          <p:nvPicPr>
            <p:cNvPr id="19" name="Afbeelding 18">
              <a:extLst>
                <a:ext uri="{FF2B5EF4-FFF2-40B4-BE49-F238E27FC236}">
                  <a16:creationId xmlns:a16="http://schemas.microsoft.com/office/drawing/2014/main" id="{636E2EB3-8186-44BA-8352-4D0BE97A1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185" t="11957" r="-1" b="62103"/>
            <a:stretch/>
          </p:blipFill>
          <p:spPr>
            <a:xfrm>
              <a:off x="10364666" y="3348688"/>
              <a:ext cx="3918089" cy="3911171"/>
            </a:xfrm>
            <a:prstGeom prst="rect">
              <a:avLst/>
            </a:prstGeom>
          </p:spPr>
        </p:pic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2FD86B1D-DD8D-4B2E-8F47-A3FC08CBE5B1}"/>
                </a:ext>
              </a:extLst>
            </p:cNvPr>
            <p:cNvSpPr txBox="1"/>
            <p:nvPr/>
          </p:nvSpPr>
          <p:spPr>
            <a:xfrm>
              <a:off x="10394853" y="7259859"/>
              <a:ext cx="302059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28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rPr>
                <a:t>afkomst, etniciteit</a:t>
              </a:r>
              <a:endParaRPr lang="nl-NL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286E3-DAE7-4E0F-8A8E-6C4E72A0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Waarom werken?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E2DE7FE-F4D6-4E2F-93F4-A4DD7B991744}"/>
              </a:ext>
            </a:extLst>
          </p:cNvPr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nl-NL" dirty="0"/>
              <a:t>Arbeidsmotieven: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/>
              <a:t>Inkomen verdienen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/>
              <a:t>Talent ontplooien, jezelf ontwikkelen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/>
              <a:t>Je nuttig maken, zinvol bezig zijn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/>
              <a:t>Sociale contacten: met collega’s en/of klanten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nl-NL" dirty="0"/>
              <a:t>Regelmaat in je tijdsindeling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endParaRPr lang="nl-NL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D8D0ECA1-6C9F-4466-9D87-2CD78058FB76}"/>
              </a:ext>
            </a:extLst>
          </p:cNvPr>
          <p:cNvGrpSpPr/>
          <p:nvPr/>
        </p:nvGrpSpPr>
        <p:grpSpPr>
          <a:xfrm>
            <a:off x="10555706" y="3705726"/>
            <a:ext cx="2422357" cy="2948589"/>
            <a:chOff x="10555706" y="3625516"/>
            <a:chExt cx="2422357" cy="2189209"/>
          </a:xfrm>
        </p:grpSpPr>
        <p:sp>
          <p:nvSpPr>
            <p:cNvPr id="4" name="Rechteraccolade 3">
              <a:extLst>
                <a:ext uri="{FF2B5EF4-FFF2-40B4-BE49-F238E27FC236}">
                  <a16:creationId xmlns:a16="http://schemas.microsoft.com/office/drawing/2014/main" id="{CAA0DCA4-68DE-4EF0-B1E9-05B12EE243C2}"/>
                </a:ext>
              </a:extLst>
            </p:cNvPr>
            <p:cNvSpPr/>
            <p:nvPr/>
          </p:nvSpPr>
          <p:spPr>
            <a:xfrm>
              <a:off x="10555706" y="3625516"/>
              <a:ext cx="368968" cy="2029159"/>
            </a:xfrm>
            <a:prstGeom prst="righ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190493EF-EDF5-4679-B936-EAF777FB117A}"/>
                </a:ext>
              </a:extLst>
            </p:cNvPr>
            <p:cNvSpPr txBox="1"/>
            <p:nvPr/>
          </p:nvSpPr>
          <p:spPr>
            <a:xfrm>
              <a:off x="11085095" y="3998843"/>
              <a:ext cx="189296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geldt ook voor onbetaald werk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368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2D406-FD46-4452-AC35-D44469110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299" y="1232199"/>
            <a:ext cx="17602958" cy="831134"/>
          </a:xfrm>
        </p:spPr>
        <p:txBody>
          <a:bodyPr/>
          <a:lstStyle/>
          <a:p>
            <a:r>
              <a:rPr lang="nl-NL" dirty="0"/>
              <a:t>Wit, zwart of grijs?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C0575BAB-2167-42A3-A5C7-D04B5A740F14}"/>
              </a:ext>
            </a:extLst>
          </p:cNvPr>
          <p:cNvGrpSpPr/>
          <p:nvPr/>
        </p:nvGrpSpPr>
        <p:grpSpPr>
          <a:xfrm>
            <a:off x="1246610" y="2487559"/>
            <a:ext cx="8563138" cy="3970318"/>
            <a:chOff x="1246610" y="2487559"/>
            <a:chExt cx="8563138" cy="3970318"/>
          </a:xfrm>
        </p:grpSpPr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CA2B6A89-1DCA-44B0-93FE-90D64262F2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58" t="15921" r="-2" b="29817"/>
            <a:stretch/>
          </p:blipFill>
          <p:spPr>
            <a:xfrm>
              <a:off x="1246610" y="2513191"/>
              <a:ext cx="5229560" cy="3766984"/>
            </a:xfrm>
            <a:prstGeom prst="rect">
              <a:avLst/>
            </a:prstGeom>
          </p:spPr>
        </p:pic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EBB658ED-CF44-4C75-8B40-01FA4655DAEA}"/>
                </a:ext>
              </a:extLst>
            </p:cNvPr>
            <p:cNvSpPr txBox="1"/>
            <p:nvPr/>
          </p:nvSpPr>
          <p:spPr>
            <a:xfrm>
              <a:off x="6649453" y="2487559"/>
              <a:ext cx="3160295" cy="3970318"/>
            </a:xfrm>
            <a:prstGeom prst="rect">
              <a:avLst/>
            </a:prstGeom>
            <a:no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Wit werk: 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betaald werk,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arbeidscontract,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inhouding loonbelasting en sociale premies,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geregistreerd, werk in de formele sector.</a:t>
              </a: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FEE38451-2C70-4A24-9FD4-C245C0E89E4E}"/>
              </a:ext>
            </a:extLst>
          </p:cNvPr>
          <p:cNvGrpSpPr/>
          <p:nvPr/>
        </p:nvGrpSpPr>
        <p:grpSpPr>
          <a:xfrm>
            <a:off x="11867147" y="2476299"/>
            <a:ext cx="7068796" cy="3981578"/>
            <a:chOff x="11867147" y="2476299"/>
            <a:chExt cx="7068796" cy="3981578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437C0A95-63C9-4A66-8257-82F9FCFBCA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5738"/>
            <a:stretch/>
          </p:blipFill>
          <p:spPr>
            <a:xfrm>
              <a:off x="15470848" y="2476299"/>
              <a:ext cx="3465095" cy="3981578"/>
            </a:xfrm>
            <a:prstGeom prst="rect">
              <a:avLst/>
            </a:prstGeom>
          </p:spPr>
        </p:pic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7681C1C9-9D4B-4F4C-81B0-E2451E3D64C0}"/>
                </a:ext>
              </a:extLst>
            </p:cNvPr>
            <p:cNvSpPr txBox="1"/>
            <p:nvPr/>
          </p:nvSpPr>
          <p:spPr>
            <a:xfrm>
              <a:off x="11867147" y="2487559"/>
              <a:ext cx="3465095" cy="397031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Zwart werk: 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betaald werk,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geen contract,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geen belasting en premies,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niet verzekerd,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niet geregistreerd, informele sector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verboden.</a:t>
              </a: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AEAC59F4-6D46-4281-83F6-6916DDB6F50E}"/>
              </a:ext>
            </a:extLst>
          </p:cNvPr>
          <p:cNvGrpSpPr/>
          <p:nvPr/>
        </p:nvGrpSpPr>
        <p:grpSpPr>
          <a:xfrm>
            <a:off x="4869027" y="7120785"/>
            <a:ext cx="12957438" cy="3035219"/>
            <a:chOff x="4869027" y="7120785"/>
            <a:chExt cx="12957438" cy="3035219"/>
          </a:xfrm>
        </p:grpSpPr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D2DBABE7-68FF-47EC-801F-57937AF1D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539" t="10604" r="6991"/>
            <a:stretch/>
          </p:blipFill>
          <p:spPr>
            <a:xfrm>
              <a:off x="4869027" y="7128628"/>
              <a:ext cx="3206514" cy="301621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B9C5B480-EA17-4AA9-AD5A-83DBF5D2F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1636" y="7120785"/>
              <a:ext cx="4514829" cy="3016210"/>
            </a:xfrm>
            <a:prstGeom prst="rect">
              <a:avLst/>
            </a:prstGeom>
          </p:spPr>
        </p:pic>
        <p:sp>
          <p:nvSpPr>
            <p:cNvPr id="24" name="Tekstvak 23">
              <a:extLst>
                <a:ext uri="{FF2B5EF4-FFF2-40B4-BE49-F238E27FC236}">
                  <a16:creationId xmlns:a16="http://schemas.microsoft.com/office/drawing/2014/main" id="{F96EEF47-8133-43C0-8236-36659406307C}"/>
                </a:ext>
              </a:extLst>
            </p:cNvPr>
            <p:cNvSpPr txBox="1"/>
            <p:nvPr/>
          </p:nvSpPr>
          <p:spPr>
            <a:xfrm>
              <a:off x="8229600" y="7139794"/>
              <a:ext cx="4958119" cy="301621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nl-NL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Grijs werk: 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onbetaald werk:</a:t>
              </a:r>
            </a:p>
            <a:p>
              <a:pPr marL="546100" indent="-273050">
                <a:buFont typeface="Arial" panose="020B0604020202020204" pitchFamily="34" charset="0"/>
                <a:buChar char="•"/>
              </a:pPr>
              <a:r>
                <a:rPr lang="nl-NL" sz="2600" dirty="0">
                  <a:latin typeface="Arial" panose="020B0604020202020204" pitchFamily="34" charset="0"/>
                  <a:cs typeface="Arial" panose="020B0604020202020204" pitchFamily="34" charset="0"/>
                </a:rPr>
                <a:t>vrijwilligerswerk,</a:t>
              </a:r>
            </a:p>
            <a:p>
              <a:pPr marL="546100" indent="-273050">
                <a:buFont typeface="Arial" panose="020B0604020202020204" pitchFamily="34" charset="0"/>
                <a:buChar char="•"/>
              </a:pPr>
              <a:r>
                <a:rPr lang="nl-NL" sz="2600" dirty="0">
                  <a:latin typeface="Arial" panose="020B0604020202020204" pitchFamily="34" charset="0"/>
                  <a:cs typeface="Arial" panose="020B0604020202020204" pitchFamily="34" charset="0"/>
                </a:rPr>
                <a:t>werk in eigen huishouden,</a:t>
              </a:r>
            </a:p>
            <a:p>
              <a:pPr marL="546100" indent="-273050">
                <a:buFont typeface="Arial" panose="020B0604020202020204" pitchFamily="34" charset="0"/>
                <a:buChar char="•"/>
              </a:pPr>
              <a:r>
                <a:rPr lang="nl-NL" sz="2600" dirty="0">
                  <a:latin typeface="Arial" panose="020B0604020202020204" pitchFamily="34" charset="0"/>
                  <a:cs typeface="Arial" panose="020B0604020202020204" pitchFamily="34" charset="0"/>
                </a:rPr>
                <a:t>mantelzorg,</a:t>
              </a:r>
            </a:p>
            <a:p>
              <a:pPr marL="273050" indent="-273050">
                <a:buFont typeface="Arial" panose="020B0604020202020204" pitchFamily="34" charset="0"/>
                <a:buChar char="•"/>
              </a:pPr>
              <a:r>
                <a:rPr lang="nl-NL" sz="2800" dirty="0">
                  <a:latin typeface="Arial" panose="020B0604020202020204" pitchFamily="34" charset="0"/>
                  <a:cs typeface="Arial" panose="020B0604020202020204" pitchFamily="34" charset="0"/>
                </a:rPr>
                <a:t>niet geregistreerd, informele sector.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49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 sectie conte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 sectie start en eindslide + inhou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Noordhoff_Basis</Template>
  <TotalTime>6213</TotalTime>
  <Words>378</Words>
  <Application>Microsoft Office PowerPoint</Application>
  <PresentationFormat>Aangepast</PresentationFormat>
  <Paragraphs>95</Paragraphs>
  <Slides>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4" baseType="lpstr">
      <vt:lpstr>.AppleSystemUIFont</vt:lpstr>
      <vt:lpstr>Agency FB</vt:lpstr>
      <vt:lpstr>Arial</vt:lpstr>
      <vt:lpstr>Calibri</vt:lpstr>
      <vt:lpstr>3 sectie content</vt:lpstr>
      <vt:lpstr>1 sectie start en eindslide + inhoud</vt:lpstr>
      <vt:lpstr>4GT  § 4.1 Sta je sterk in je werk?</vt:lpstr>
      <vt:lpstr>§ 4.1 Sta je sterk in je werk?</vt:lpstr>
      <vt:lpstr>Verschil in machtspositie</vt:lpstr>
      <vt:lpstr>Bescherming van werknemers</vt:lpstr>
      <vt:lpstr>Economisch zelfstandig?</vt:lpstr>
      <vt:lpstr>Algemene wet gelijke behandeling</vt:lpstr>
      <vt:lpstr>Waarom werken?</vt:lpstr>
      <vt:lpstr>Wit, zwart of grijs?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Liewes, Lisanne</dc:creator>
  <dc:description>C:\huisstijl\Powerpoint\sjablonen\Noordhoff\VO\Pincode\</dc:description>
  <cp:lastModifiedBy>Leen Doorduin</cp:lastModifiedBy>
  <cp:revision>13</cp:revision>
  <dcterms:created xsi:type="dcterms:W3CDTF">2020-03-20T11:57:21Z</dcterms:created>
  <dcterms:modified xsi:type="dcterms:W3CDTF">2022-03-09T11:15:17Z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2017-07-13T00:00:00Z</vt:filetime>
  </property>
  <property fmtid="{D5CDD505-2E9C-101B-9397-08002B2CF9AE}" pid="3" name="Creator">
    <vt:lpwstr>Adobe InDesign CC 2017 (Macintosh)</vt:lpwstr>
  </property>
  <property fmtid="{D5CDD505-2E9C-101B-9397-08002B2CF9AE}" pid="4" name="LastSaved">
    <vt:filetime>2017-07-17T00:00:00Z</vt:filetime>
  </property>
</Properties>
</file>