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61" r:id="rId4"/>
    <p:sldId id="257" r:id="rId5"/>
    <p:sldId id="258" r:id="rId6"/>
    <p:sldId id="264" r:id="rId7"/>
    <p:sldId id="262" r:id="rId8"/>
    <p:sldId id="265" r:id="rId9"/>
    <p:sldId id="267" r:id="rId10"/>
    <p:sldId id="263" r:id="rId11"/>
    <p:sldId id="268" r:id="rId12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eman, Bernd" initials="HB" lastIdx="7" clrIdx="0">
    <p:extLst>
      <p:ext uri="{19B8F6BF-5375-455C-9EA6-DF929625EA0E}">
        <p15:presenceInfo xmlns:p15="http://schemas.microsoft.com/office/powerpoint/2012/main" userId="S::B.Holleman@udenscollege.nl::d420170a-f6bc-4220-8f1b-e925dfbd1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CE"/>
    <a:srgbClr val="7CBF33"/>
    <a:srgbClr val="D20000"/>
    <a:srgbClr val="DD8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5C61EBA-9BF5-4B1B-8FDC-7A3044D1F3B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EA2F54-0A02-4117-8ACB-B8BEE592C80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66A5F82-38A9-4C23-B13D-AAA56C1A7D86}" type="datetime1">
              <a:rPr lang="nl-NL"/>
              <a:pPr lvl="0"/>
              <a:t>1-4-2022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7903A5B-0119-42AC-9ACA-76597718B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11D48950-95B0-468F-B2D8-054BE45D670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A50F1E-01D5-47A0-AB04-4DBE295F96D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6C988A-27ED-43D0-92C2-20976387F4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63A482-2D6A-4D1C-863F-3A2004A675E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84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 klei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107C063F-4697-433F-866C-5F065A3CB014}"/>
              </a:ext>
            </a:extLst>
          </p:cNvPr>
          <p:cNvSpPr/>
          <p:nvPr/>
        </p:nvSpPr>
        <p:spPr>
          <a:xfrm>
            <a:off x="1242002" y="0"/>
            <a:ext cx="5714067" cy="5715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pic>
        <p:nvPicPr>
          <p:cNvPr id="3" name="Afbeelding 453">
            <a:extLst>
              <a:ext uri="{FF2B5EF4-FFF2-40B4-BE49-F238E27FC236}">
                <a16:creationId xmlns:a16="http://schemas.microsoft.com/office/drawing/2014/main" id="{712799D3-9799-4250-88BD-505AD0DB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37" y="8817924"/>
            <a:ext cx="10051395" cy="2495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el 38">
            <a:extLst>
              <a:ext uri="{FF2B5EF4-FFF2-40B4-BE49-F238E27FC236}">
                <a16:creationId xmlns:a16="http://schemas.microsoft.com/office/drawing/2014/main" id="{91BDBF92-B5BF-4212-B0D9-6A3C7F1E52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2002" y="1270339"/>
            <a:ext cx="5551084" cy="3174312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4200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5DDF528B-A329-4BDF-893A-DD90AAE80523}"/>
              </a:ext>
            </a:extLst>
          </p:cNvPr>
          <p:cNvSpPr txBox="1"/>
          <p:nvPr/>
        </p:nvSpPr>
        <p:spPr>
          <a:xfrm>
            <a:off x="1242002" y="4904997"/>
            <a:ext cx="5716801" cy="810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31B2A4-76C6-4DD3-B1CB-8067A04F568C}" type="datetime3">
              <a:rPr lang="nl-NL" sz="2600" b="0" i="0" u="none" strike="noStrike" kern="1200" cap="none" spc="0" baseline="0">
                <a:solidFill>
                  <a:srgbClr val="00AEDA"/>
                </a:solidFill>
                <a:uFillTx/>
                <a:latin typeface="Arial"/>
                <a:ea typeface="Arial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1/4/22</a:t>
            </a:fld>
            <a:endParaRPr lang="mr-IN" sz="2600" b="0" i="0" u="none" strike="noStrike" kern="1200" cap="none" spc="0" baseline="0">
              <a:solidFill>
                <a:srgbClr val="00AEDA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Afbeelding 5" title="Logo1">
            <a:extLst>
              <a:ext uri="{FF2B5EF4-FFF2-40B4-BE49-F238E27FC236}">
                <a16:creationId xmlns:a16="http://schemas.microsoft.com/office/drawing/2014/main" id="{8855D8EE-6EA4-47B0-9506-92696384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0"/>
            <a:ext cx="5039999" cy="1439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16529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7A049A1-7781-47B2-B6EE-1001BD7160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6AE102-8CB4-4249-83F0-6B6652B61F9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598C5E62-63B1-4601-897A-1D88DD100D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720C0866-9906-44F3-BC69-85FFB15130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5776051" y="10386276"/>
            <a:ext cx="2945337" cy="601666"/>
          </a:xfrm>
        </p:spPr>
        <p:txBody>
          <a:bodyPr/>
          <a:lstStyle>
            <a:lvl1pPr>
              <a:defRPr/>
            </a:lvl1pPr>
          </a:lstStyle>
          <a:p>
            <a:pPr lvl="0"/>
            <a:fld id="{0064B250-CAC2-4649-8E92-358DC8084FB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95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7E0A9B6E-0737-43A4-9C60-149BFD98F1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voettekst 1">
            <a:extLst>
              <a:ext uri="{FF2B5EF4-FFF2-40B4-BE49-F238E27FC236}">
                <a16:creationId xmlns:a16="http://schemas.microsoft.com/office/drawing/2014/main" id="{E88AF6EB-AAE7-41AF-9C4F-2669ECA6AC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BA61FB7C-312E-4F3F-9353-9193BFB1B3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863C1-37B6-44AC-BAA9-13CE9251FC5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9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DF810769-ABDE-4FAF-8367-8901913056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572481-E853-4327-8900-71CB771DD8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1FAF3138-CDCC-479D-B8C7-EB39EB31D5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444D0F7A-D267-42DC-8655-825BBE387C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8B3D31C0-5977-493B-9329-01A2C2FB5F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8197F99B-C671-4F43-A126-106822AFA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0F033-E3C8-419B-9AFA-3F768CE6DC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F1EA2AFF-81C8-49A5-9ADE-25A1BDACFB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982BEC-7587-47FC-934F-B74D860B5E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3199531-443A-4F39-B684-D4D8387DA0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00EAAE64-036E-4B8A-B117-65D5F0BAC74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56D73749-79E6-4B26-88A4-B4C2218D826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6CFDD067-7BBE-4C1B-8A5A-8020CE0DFB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8" name="Tijdelijke aanduiding voor voettekst 1">
            <a:extLst>
              <a:ext uri="{FF2B5EF4-FFF2-40B4-BE49-F238E27FC236}">
                <a16:creationId xmlns:a16="http://schemas.microsoft.com/office/drawing/2014/main" id="{88C3CF40-FE16-4CB8-9696-C12914E9B9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9" name="Tijdelijke aanduiding voor dianummer 2">
            <a:extLst>
              <a:ext uri="{FF2B5EF4-FFF2-40B4-BE49-F238E27FC236}">
                <a16:creationId xmlns:a16="http://schemas.microsoft.com/office/drawing/2014/main" id="{128E51A1-5057-424E-8368-6F77DFE52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8015D6-6B92-4F58-922B-A7C1247D3F9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6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414DAE0E-D3E3-4483-8D7E-B8EED25DB8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DB610C-69F5-4984-A924-EB3E1C27750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DB8E433-B4BD-40D3-BC7D-6BAFACA9A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id="{9BE51543-2842-40D2-99F2-31222F73E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70D1F0CB-44CB-4496-9E80-F151293D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C2D7BA-A88A-48B5-B286-1938DE629FE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78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39C8B2B5-F9B9-492A-9295-7A0237F77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2E78B43-A189-4989-9118-278F586F1F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0617DF4-A0F6-409B-ACB4-8A62E4B58E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E06E0F56-6F26-491A-8A54-C5270CE556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FBF50D09-5107-48CB-AF75-47436B3CE9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2706482F-BB72-4875-ADC2-BF949AC03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66AF6-553D-46FD-A96C-472431BA75C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1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EF2DF0FC-E1EF-40C5-90A1-54B9ECA4D2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8B8BBD-6B2F-4365-8753-46F30D8B6B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16D4378-EB65-4952-A9A2-45846BB559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43CAA561-105A-4664-AD2C-8252EF4493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9AFAF43A-1EF4-4959-A5EE-79A4652083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7" name="Tijdelijke aanduiding voor voettekst 1">
            <a:extLst>
              <a:ext uri="{FF2B5EF4-FFF2-40B4-BE49-F238E27FC236}">
                <a16:creationId xmlns:a16="http://schemas.microsoft.com/office/drawing/2014/main" id="{6610FE95-9237-47FA-82F1-86EFFA5AB4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1544AD84-73B5-4606-A08A-195A542B7A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88936F-CE93-495A-88E9-5508BD97C7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3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76B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E3DAA65C-431F-47AC-8BEE-49A0342E96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76B728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60">
            <a:extLst>
              <a:ext uri="{FF2B5EF4-FFF2-40B4-BE49-F238E27FC236}">
                <a16:creationId xmlns:a16="http://schemas.microsoft.com/office/drawing/2014/main" id="{F87E2B3A-0B72-49AB-97B1-B90E279E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45" y="10045287"/>
            <a:ext cx="10064334" cy="12640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7395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CBA32B5F-C483-470D-A078-14448B673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F1349FD-86F6-46CA-9F27-951E73E511B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585DA5BB-D5F8-4DAB-B5B5-C765618F69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3821AE0C-CF76-4A67-B508-F69BFB793C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CBC-941B-4F01-897E-8DD243551F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6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00BF4A55-FA48-4E5E-A3EE-817AAA7762CC}"/>
              </a:ext>
            </a:extLst>
          </p:cNvPr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A2078D33-8432-43CB-97B3-8F5CE5A40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097F6D7A-C55B-4D62-8CD4-75F17A962DC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00AEDA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7B9B4285-2F9C-42CE-9FE9-50482671D85F}" type="datetime3">
              <a:rPr lang="nl-NL"/>
              <a:pPr lvl="0"/>
              <a:t>1/4/22</a:t>
            </a:fld>
            <a:endParaRPr lang="mr-IN"/>
          </a:p>
        </p:txBody>
      </p:sp>
      <p:pic>
        <p:nvPicPr>
          <p:cNvPr id="5" name="Afbeelding 453">
            <a:extLst>
              <a:ext uri="{FF2B5EF4-FFF2-40B4-BE49-F238E27FC236}">
                <a16:creationId xmlns:a16="http://schemas.microsoft.com/office/drawing/2014/main" id="{ECEC4074-8764-43F4-AAF7-CE62062A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37" y="8817924"/>
            <a:ext cx="10051395" cy="24958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EE6802CC-0E16-4DD8-A7FC-E0EE8F8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819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 zonder voetteks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69E3995B-DF9F-4EE4-B618-3ECE43BC87A0}"/>
              </a:ext>
            </a:extLst>
          </p:cNvPr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6496538B-7187-490D-8A7B-EC998EAD5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>
            <a:extLst>
              <a:ext uri="{FF2B5EF4-FFF2-40B4-BE49-F238E27FC236}">
                <a16:creationId xmlns:a16="http://schemas.microsoft.com/office/drawing/2014/main" id="{0C16C558-0DB2-44B6-B851-E48581C60946}"/>
              </a:ext>
            </a:extLst>
          </p:cNvPr>
          <p:cNvSpPr/>
          <p:nvPr/>
        </p:nvSpPr>
        <p:spPr>
          <a:xfrm>
            <a:off x="1240246" y="10060146"/>
            <a:ext cx="3893588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17">
            <a:extLst>
              <a:ext uri="{FF2B5EF4-FFF2-40B4-BE49-F238E27FC236}">
                <a16:creationId xmlns:a16="http://schemas.microsoft.com/office/drawing/2014/main" id="{4E2BFA32-E9D3-4006-8167-B0A80D84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10061655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C01AE812-262A-4A89-BC5D-5CA39078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259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chutblad kader links met voetteks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9781CC6F-EE9B-4899-AE65-C424B2DF474C}"/>
              </a:ext>
            </a:extLst>
          </p:cNvPr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E6579B8A-CFFD-435D-B7E1-3D1374CEB2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>
            <a:extLst>
              <a:ext uri="{FF2B5EF4-FFF2-40B4-BE49-F238E27FC236}">
                <a16:creationId xmlns:a16="http://schemas.microsoft.com/office/drawing/2014/main" id="{06D43D06-B910-4B6F-BB74-0E83970C35DD}"/>
              </a:ext>
            </a:extLst>
          </p:cNvPr>
          <p:cNvSpPr/>
          <p:nvPr/>
        </p:nvSpPr>
        <p:spPr>
          <a:xfrm>
            <a:off x="1240246" y="10060146"/>
            <a:ext cx="3915789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17">
            <a:extLst>
              <a:ext uri="{FF2B5EF4-FFF2-40B4-BE49-F238E27FC236}">
                <a16:creationId xmlns:a16="http://schemas.microsoft.com/office/drawing/2014/main" id="{82DFE5B2-2A22-4E40-AF39-58E4AE0C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38" y="10061655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6D694420-15CD-4054-AB4D-658F100311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06F1FB13-FEFC-4A52-9E24-2575A9A99A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83E3C43-F962-424A-9C51-945369228E72}" type="slidenum">
              <a:t>‹nr.›</a:t>
            </a:fld>
            <a:endParaRPr lang="nl-NL"/>
          </a:p>
        </p:txBody>
      </p:sp>
      <p:pic>
        <p:nvPicPr>
          <p:cNvPr id="8" name="Afbeelding 4" title="Logo1">
            <a:extLst>
              <a:ext uri="{FF2B5EF4-FFF2-40B4-BE49-F238E27FC236}">
                <a16:creationId xmlns:a16="http://schemas.microsoft.com/office/drawing/2014/main" id="{D009E691-8238-4033-8394-6ED1A39C8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345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4C9F3F5B-46AD-4361-AA03-04FD3C0DD2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A9C48108-6AE4-4BED-8B85-9D0265208C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8CA467A5-DCD8-4354-B4AE-BDC11B6ECC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72BD0F9B-D616-4AC8-9BA0-1F738FBD7D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A3D80F-53C0-4108-ACBC-88AD73D6C18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039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30FEB3B4-0E62-4FC1-BA7B-9F679854F9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>
            <a:extLst>
              <a:ext uri="{FF2B5EF4-FFF2-40B4-BE49-F238E27FC236}">
                <a16:creationId xmlns:a16="http://schemas.microsoft.com/office/drawing/2014/main" id="{E491BACB-6B58-4075-B825-F04F9082F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754DE219-EBFA-447A-8984-3722E4ED8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44F00105-1BF8-490C-96AB-F3E12C9C0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BCE18-3C7D-411B-9B02-1B9308D7196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5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BA1E6DA1-FB3F-4379-A9F6-3BEF621E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5D661B4B-97AA-4266-B41E-4F2E4DDEE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81EAFF0-12D1-462E-BEC4-8201D7DF9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76B728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0B48F7-7561-452E-B286-54824BE137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00AEDA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B9F9F6AE-4878-4A97-A009-206CFB28AE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49F0A712-E450-4BCC-BB62-7503C41E94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5E8EF2-6B20-4D15-892B-323B2AF2AAB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88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AF90FEF1-0F02-4306-9367-0320346E1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FA0BC0EE-5722-42D6-87BC-E6BF49F798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1033381" lvl="2" indent="-485738">
              <a:defRPr/>
            </a:lvl2pPr>
            <a:lvl3pPr marL="1614364" lvl="3" indent="-501612">
              <a:defRPr/>
            </a:lvl3pPr>
            <a:lvl4pPr marL="2225503" lvl="4" indent="-579391">
              <a:buFont typeface=".AppleSystemUIFont"/>
              <a:buChar char="‑"/>
              <a:defRPr/>
            </a:lvl4pPr>
            <a:lvl5pPr marL="2285826" lvl="5" indent="0">
              <a:buNone/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E888CAD3-91D8-4432-8F8C-A753900D024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id="{F6562DC8-C769-4350-9C71-D011A7E2F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2451EE10-B1BD-47EF-A48A-D154A3CB89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0CF32-38EB-4D5C-B93A-D09B72F70B5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4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C09089EC-0FEE-4D25-83F2-35AD79EB1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2A94B-647E-47F8-A8AB-5F29F3C0DCA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F62B656A-4181-40F2-80FE-8FCE0622C3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95F78E8D-B874-42EE-B4B6-35DCE02138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B19CD-AD16-4E21-9C84-A191C6CA2D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99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BC79989-5CA5-4E74-9B43-E162AE6062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AF4AD7F4-7D6C-4DBD-9873-89694AA9C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396">
            <a:extLst>
              <a:ext uri="{FF2B5EF4-FFF2-40B4-BE49-F238E27FC236}">
                <a16:creationId xmlns:a16="http://schemas.microsoft.com/office/drawing/2014/main" id="{E768F516-9EF1-43E4-B996-31326EED2D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6610" y="10071201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CFDE25F8-76D5-4720-AD91-44D4205108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52054" y="10482260"/>
            <a:ext cx="6912004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F5B400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046433C1-CB84-44BF-84A9-F771DA185B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7972047" y="10482260"/>
            <a:ext cx="869603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F5B400"/>
                </a:solidFill>
                <a:uFillTx/>
                <a:latin typeface="Arial"/>
              </a:defRPr>
            </a:lvl1pPr>
          </a:lstStyle>
          <a:p>
            <a:pPr lvl="0"/>
            <a:fld id="{EDCC552E-DBC0-4402-8533-4E84B0D0F634}" type="slidenum">
              <a:t>‹nr.›</a:t>
            </a:fld>
            <a:endParaRPr lang="nl-NL"/>
          </a:p>
        </p:txBody>
      </p:sp>
      <p:pic>
        <p:nvPicPr>
          <p:cNvPr id="7" name="Afbeelding 6" title="Logo1">
            <a:extLst>
              <a:ext uri="{FF2B5EF4-FFF2-40B4-BE49-F238E27FC236}">
                <a16:creationId xmlns:a16="http://schemas.microsoft.com/office/drawing/2014/main" id="{13FAF128-F25A-4BC5-ABB5-DC243216BD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00AEDA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>
            <a:extLst>
              <a:ext uri="{FF2B5EF4-FFF2-40B4-BE49-F238E27FC236}">
                <a16:creationId xmlns:a16="http://schemas.microsoft.com/office/drawing/2014/main" id="{B34D056F-674B-4BF8-88AE-805F5F9ABD35}"/>
              </a:ext>
            </a:extLst>
          </p:cNvPr>
          <p:cNvSpPr/>
          <p:nvPr/>
        </p:nvSpPr>
        <p:spPr>
          <a:xfrm>
            <a:off x="1246610" y="10057403"/>
            <a:ext cx="3890497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373">
            <a:extLst>
              <a:ext uri="{FF2B5EF4-FFF2-40B4-BE49-F238E27FC236}">
                <a16:creationId xmlns:a16="http://schemas.microsoft.com/office/drawing/2014/main" id="{04B29D92-9A1C-46AA-BA5A-1C856241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38" y="10057403"/>
            <a:ext cx="3890497" cy="12467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0D5BBC-E5B3-426A-8463-51134E65ED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52054" y="10482260"/>
            <a:ext cx="6912004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787D82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F19609-155B-4141-BCD4-3D9E1A4966F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7972047" y="10482260"/>
            <a:ext cx="869603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787D82"/>
                </a:solidFill>
                <a:uFillTx/>
                <a:latin typeface="Arial"/>
              </a:defRPr>
            </a:lvl1pPr>
          </a:lstStyle>
          <a:p>
            <a:pPr lvl="0"/>
            <a:fld id="{71AC8F2E-2E8F-468A-820E-D7BE37352D73}" type="slidenum">
              <a:t>‹nr.›</a:t>
            </a:fld>
            <a:endParaRPr lang="nl-NL"/>
          </a:p>
        </p:txBody>
      </p:sp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F4BA3BC6-5D2C-47B9-9426-23736B80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0E04-DC0C-4A3D-8E3B-D3EFA6106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2002" y="1270339"/>
            <a:ext cx="5427739" cy="3174312"/>
          </a:xfrm>
        </p:spPr>
        <p:txBody>
          <a:bodyPr/>
          <a:lstStyle/>
          <a:p>
            <a:r>
              <a:rPr lang="nl-NL" dirty="0"/>
              <a:t>4GT</a:t>
            </a:r>
            <a:br>
              <a:rPr lang="nl-NL" dirty="0"/>
            </a:br>
            <a:r>
              <a:rPr lang="nl-NL" dirty="0">
                <a:latin typeface="Agency FB" panose="020B0503020202020204" pitchFamily="34" charset="0"/>
              </a:rPr>
              <a:t>§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4.3 </a:t>
            </a:r>
            <a:r>
              <a:rPr lang="nl-NL" dirty="0"/>
              <a:t>Kun je aan het werk?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4C097-7CE7-4250-BFA8-38BE1D80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Geregistreerde en verborgen werkloosheid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6BADC241-FD0B-411A-9102-E849CA53BAA8}"/>
              </a:ext>
            </a:extLst>
          </p:cNvPr>
          <p:cNvGrpSpPr/>
          <p:nvPr/>
        </p:nvGrpSpPr>
        <p:grpSpPr>
          <a:xfrm>
            <a:off x="1697665" y="2915860"/>
            <a:ext cx="17068997" cy="2604736"/>
            <a:chOff x="1697665" y="2915860"/>
            <a:chExt cx="17068997" cy="260473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252C552-67C0-401F-A843-883BF2041CD5}"/>
                </a:ext>
              </a:extLst>
            </p:cNvPr>
            <p:cNvSpPr/>
            <p:nvPr/>
          </p:nvSpPr>
          <p:spPr>
            <a:xfrm>
              <a:off x="1697665" y="2915860"/>
              <a:ext cx="5111261" cy="104215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3,4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Niet-beroepsbevolking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48A02C5-8F65-4959-A1EB-707CAEAC1505}"/>
                </a:ext>
              </a:extLst>
            </p:cNvPr>
            <p:cNvSpPr/>
            <p:nvPr/>
          </p:nvSpPr>
          <p:spPr>
            <a:xfrm>
              <a:off x="7063644" y="2915860"/>
              <a:ext cx="11659520" cy="1042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9,7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F4255747-9E90-4138-9C24-69063A991146}"/>
                </a:ext>
              </a:extLst>
            </p:cNvPr>
            <p:cNvSpPr/>
            <p:nvPr/>
          </p:nvSpPr>
          <p:spPr>
            <a:xfrm>
              <a:off x="10259675" y="4203722"/>
              <a:ext cx="8506987" cy="1316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9,4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Werkzaam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9666688-C59B-4F5A-8907-DC58AF35BF6A}"/>
                </a:ext>
              </a:extLst>
            </p:cNvPr>
            <p:cNvSpPr/>
            <p:nvPr/>
          </p:nvSpPr>
          <p:spPr>
            <a:xfrm>
              <a:off x="7063644" y="4203722"/>
              <a:ext cx="2845991" cy="13168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370.000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Werkloos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8B8BB55-21BF-4DA5-9E00-23E0D3D10236}"/>
                </a:ext>
              </a:extLst>
            </p:cNvPr>
            <p:cNvSpPr/>
            <p:nvPr/>
          </p:nvSpPr>
          <p:spPr>
            <a:xfrm>
              <a:off x="4834480" y="4203722"/>
              <a:ext cx="1974446" cy="131687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209.000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Beschikbaar, niet gezocht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17A5291-1E32-4187-94E9-0BD15D16D6B5}"/>
                </a:ext>
              </a:extLst>
            </p:cNvPr>
            <p:cNvSpPr/>
            <p:nvPr/>
          </p:nvSpPr>
          <p:spPr>
            <a:xfrm>
              <a:off x="1697665" y="4203722"/>
              <a:ext cx="3009456" cy="131687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3,2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Niet beschikbaar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518AFE2-BB45-45E1-98ED-2D563E8B1742}"/>
              </a:ext>
            </a:extLst>
          </p:cNvPr>
          <p:cNvGrpSpPr/>
          <p:nvPr/>
        </p:nvGrpSpPr>
        <p:grpSpPr>
          <a:xfrm>
            <a:off x="7723613" y="4759404"/>
            <a:ext cx="8581611" cy="2290872"/>
            <a:chOff x="8525289" y="4724214"/>
            <a:chExt cx="8581611" cy="229087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1FBBF6C-1F8E-4E55-92D8-888DA84BD60F}"/>
                </a:ext>
              </a:extLst>
            </p:cNvPr>
            <p:cNvSpPr/>
            <p:nvPr/>
          </p:nvSpPr>
          <p:spPr>
            <a:xfrm>
              <a:off x="9909635" y="5972936"/>
              <a:ext cx="7197265" cy="10421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Geregistreerd werkloos</a:t>
              </a:r>
              <a:r>
                <a:rPr lang="nl-NL" sz="33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ingeschreven bij het UWV</a:t>
              </a:r>
            </a:p>
          </p:txBody>
        </p:sp>
        <p:sp>
          <p:nvSpPr>
            <p:cNvPr id="18" name="Pijl: draaiend 17">
              <a:extLst>
                <a:ext uri="{FF2B5EF4-FFF2-40B4-BE49-F238E27FC236}">
                  <a16:creationId xmlns:a16="http://schemas.microsoft.com/office/drawing/2014/main" id="{12C61614-9ECC-47CC-9269-7F4CCFB59CF4}"/>
                </a:ext>
              </a:extLst>
            </p:cNvPr>
            <p:cNvSpPr/>
            <p:nvPr/>
          </p:nvSpPr>
          <p:spPr>
            <a:xfrm rot="4626488" flipV="1">
              <a:off x="8804155" y="4445348"/>
              <a:ext cx="1860920" cy="2418652"/>
            </a:xfrm>
            <a:prstGeom prst="circularArrow">
              <a:avLst>
                <a:gd name="adj1" fmla="val 12500"/>
                <a:gd name="adj2" fmla="val 676625"/>
                <a:gd name="adj3" fmla="val 20457681"/>
                <a:gd name="adj4" fmla="val 15445675"/>
                <a:gd name="adj5" fmla="val 125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10873FA5-FB7E-4ECE-9423-D83C791671F9}"/>
              </a:ext>
            </a:extLst>
          </p:cNvPr>
          <p:cNvGrpSpPr/>
          <p:nvPr/>
        </p:nvGrpSpPr>
        <p:grpSpPr>
          <a:xfrm>
            <a:off x="4172658" y="2107303"/>
            <a:ext cx="10571107" cy="6815596"/>
            <a:chOff x="4172658" y="2107303"/>
            <a:chExt cx="10571107" cy="6815596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B5B2B51-D014-42B7-A7AA-8BDD25B968B2}"/>
                </a:ext>
              </a:extLst>
            </p:cNvPr>
            <p:cNvSpPr/>
            <p:nvPr/>
          </p:nvSpPr>
          <p:spPr>
            <a:xfrm>
              <a:off x="7546500" y="7351341"/>
              <a:ext cx="7197265" cy="15715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Voor een deel </a:t>
              </a:r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verborgen werkloos</a:t>
              </a:r>
              <a:r>
                <a:rPr lang="nl-NL" sz="33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willen werken, maar hebben zich niet ingeschreven bij het UWV</a:t>
              </a:r>
            </a:p>
          </p:txBody>
        </p:sp>
        <p:sp>
          <p:nvSpPr>
            <p:cNvPr id="22" name="Pijl: draaiend 21">
              <a:extLst>
                <a:ext uri="{FF2B5EF4-FFF2-40B4-BE49-F238E27FC236}">
                  <a16:creationId xmlns:a16="http://schemas.microsoft.com/office/drawing/2014/main" id="{64775C23-2AA8-49E9-BD71-7D9D1C06A863}"/>
                </a:ext>
              </a:extLst>
            </p:cNvPr>
            <p:cNvSpPr/>
            <p:nvPr/>
          </p:nvSpPr>
          <p:spPr>
            <a:xfrm rot="4626488" flipV="1">
              <a:off x="3515388" y="2764573"/>
              <a:ext cx="6777721" cy="5463182"/>
            </a:xfrm>
            <a:prstGeom prst="circularArrow">
              <a:avLst>
                <a:gd name="adj1" fmla="val 4888"/>
                <a:gd name="adj2" fmla="val 884726"/>
                <a:gd name="adj3" fmla="val 20544541"/>
                <a:gd name="adj4" fmla="val 15884355"/>
                <a:gd name="adj5" fmla="val 125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FD0C0DB-4C94-469D-B540-FE577A703819}"/>
              </a:ext>
            </a:extLst>
          </p:cNvPr>
          <p:cNvGrpSpPr/>
          <p:nvPr/>
        </p:nvGrpSpPr>
        <p:grpSpPr>
          <a:xfrm>
            <a:off x="1025998" y="5654675"/>
            <a:ext cx="2772878" cy="3301405"/>
            <a:chOff x="1025998" y="5654675"/>
            <a:chExt cx="2772878" cy="3301405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C0980DF-4FA0-4165-B197-D67D5B21151C}"/>
                </a:ext>
              </a:extLst>
            </p:cNvPr>
            <p:cNvSpPr/>
            <p:nvPr/>
          </p:nvSpPr>
          <p:spPr>
            <a:xfrm>
              <a:off x="1025998" y="6602438"/>
              <a:ext cx="2772878" cy="23536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Bijvoorbeeld: studerend, </a:t>
              </a:r>
            </a:p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fulltime huisvrouw/-man</a:t>
              </a: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ijl: omlaag 23">
              <a:extLst>
                <a:ext uri="{FF2B5EF4-FFF2-40B4-BE49-F238E27FC236}">
                  <a16:creationId xmlns:a16="http://schemas.microsoft.com/office/drawing/2014/main" id="{561A2341-FA6E-489F-A1D3-5985C05FF78B}"/>
                </a:ext>
              </a:extLst>
            </p:cNvPr>
            <p:cNvSpPr/>
            <p:nvPr/>
          </p:nvSpPr>
          <p:spPr>
            <a:xfrm>
              <a:off x="2175514" y="5654675"/>
              <a:ext cx="300986" cy="78422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583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gency FB" panose="020B0503020202020204" pitchFamily="34" charset="0"/>
              </a:rPr>
              <a:t>§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4.3 	</a:t>
            </a:r>
            <a:r>
              <a:rPr lang="nl-NL" dirty="0"/>
              <a:t>Kun je aan het werk?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-514350">
              <a:spcBef>
                <a:spcPts val="1200"/>
              </a:spcBef>
              <a:buClr>
                <a:srgbClr val="92D050"/>
              </a:buClr>
              <a:buNone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 presentatie leer je</a:t>
            </a:r>
            <a:r>
              <a:rPr lang="nl-NL" altLang="nl-NL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nl-NL" dirty="0">
                <a:solidFill>
                  <a:schemeClr val="tx1"/>
                </a:solidFill>
              </a:rPr>
              <a:t>in welke productiesectoren je kunt werken</a:t>
            </a:r>
          </a:p>
          <a:p>
            <a:pPr>
              <a:spcBef>
                <a:spcPts val="1200"/>
              </a:spcBef>
            </a:pPr>
            <a:r>
              <a:rPr lang="nl-NL" dirty="0">
                <a:solidFill>
                  <a:schemeClr val="tx1"/>
                </a:solidFill>
              </a:rPr>
              <a:t>wat vraag en aanbod bij arbeid is</a:t>
            </a:r>
          </a:p>
          <a:p>
            <a:pPr>
              <a:spcBef>
                <a:spcPts val="1200"/>
              </a:spcBef>
            </a:pPr>
            <a:r>
              <a:rPr lang="nl-NL" dirty="0">
                <a:solidFill>
                  <a:schemeClr val="tx1"/>
                </a:solidFill>
              </a:rPr>
              <a:t>hoe de arbeidsmarkt werkt</a:t>
            </a:r>
          </a:p>
          <a:p>
            <a:pPr>
              <a:spcBef>
                <a:spcPts val="1200"/>
              </a:spcBef>
            </a:pPr>
            <a:r>
              <a:rPr lang="nl-NL" dirty="0">
                <a:solidFill>
                  <a:schemeClr val="tx1"/>
                </a:solidFill>
              </a:rPr>
              <a:t>wie meetelt in de werkloosheidscijfers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6917-60EF-4D72-AD5C-4C415EEAFE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Productiesectoren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3A07C12-5CC7-43F5-A28D-569C6F28E108}"/>
              </a:ext>
            </a:extLst>
          </p:cNvPr>
          <p:cNvSpPr/>
          <p:nvPr/>
        </p:nvSpPr>
        <p:spPr>
          <a:xfrm>
            <a:off x="1246610" y="3107905"/>
            <a:ext cx="4706471" cy="1222048"/>
          </a:xfrm>
          <a:prstGeom prst="roundRect">
            <a:avLst/>
          </a:prstGeom>
          <a:solidFill>
            <a:srgbClr val="3A8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Primaire sector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AAF9517-0A97-4F03-9EA0-EDAF61C8C182}"/>
              </a:ext>
            </a:extLst>
          </p:cNvPr>
          <p:cNvSpPr/>
          <p:nvPr/>
        </p:nvSpPr>
        <p:spPr>
          <a:xfrm>
            <a:off x="1246607" y="4885465"/>
            <a:ext cx="4706471" cy="1222048"/>
          </a:xfrm>
          <a:prstGeom prst="roundRect">
            <a:avLst/>
          </a:prstGeom>
          <a:solidFill>
            <a:srgbClr val="DD82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Secundaire sector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E10FC3E9-FEC4-4130-A958-C119E8A2C4AC}"/>
              </a:ext>
            </a:extLst>
          </p:cNvPr>
          <p:cNvSpPr/>
          <p:nvPr/>
        </p:nvSpPr>
        <p:spPr>
          <a:xfrm>
            <a:off x="1246607" y="6663025"/>
            <a:ext cx="4706471" cy="1222048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Tertiaire sector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85959DBE-5206-4B9F-96D0-40DBD6DE8753}"/>
              </a:ext>
            </a:extLst>
          </p:cNvPr>
          <p:cNvSpPr/>
          <p:nvPr/>
        </p:nvSpPr>
        <p:spPr>
          <a:xfrm>
            <a:off x="1246607" y="8440585"/>
            <a:ext cx="4706471" cy="1222048"/>
          </a:xfrm>
          <a:prstGeom prst="roundRect">
            <a:avLst/>
          </a:prstGeom>
          <a:solidFill>
            <a:srgbClr val="D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Quartaire sector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289CCA7-CE6A-4297-A998-27FE00E75B6E}"/>
              </a:ext>
            </a:extLst>
          </p:cNvPr>
          <p:cNvSpPr/>
          <p:nvPr/>
        </p:nvSpPr>
        <p:spPr>
          <a:xfrm>
            <a:off x="6517433" y="3107905"/>
            <a:ext cx="5393211" cy="1222048"/>
          </a:xfrm>
          <a:prstGeom prst="roundRect">
            <a:avLst/>
          </a:prstGeom>
          <a:solidFill>
            <a:srgbClr val="3A8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Landbouw, visserij, mijnbouw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B7355EED-074E-484B-8F57-9069B781845F}"/>
              </a:ext>
            </a:extLst>
          </p:cNvPr>
          <p:cNvSpPr/>
          <p:nvPr/>
        </p:nvSpPr>
        <p:spPr>
          <a:xfrm>
            <a:off x="12474996" y="3107905"/>
            <a:ext cx="5944022" cy="1222048"/>
          </a:xfrm>
          <a:prstGeom prst="roundRect">
            <a:avLst/>
          </a:prstGeom>
          <a:solidFill>
            <a:srgbClr val="3A8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Leveren vanuit de natuur voedsel en grondstoffen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A0E4F38-9B8C-4CE7-9AF5-7054B161F5A0}"/>
              </a:ext>
            </a:extLst>
          </p:cNvPr>
          <p:cNvSpPr/>
          <p:nvPr/>
        </p:nvSpPr>
        <p:spPr>
          <a:xfrm>
            <a:off x="6517433" y="4894130"/>
            <a:ext cx="5393211" cy="1222048"/>
          </a:xfrm>
          <a:prstGeom prst="roundRect">
            <a:avLst/>
          </a:prstGeom>
          <a:solidFill>
            <a:srgbClr val="DD82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Industrie, de bouw, ambachten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B88979AB-D8B6-4D71-B23C-DBD94E8BEE62}"/>
              </a:ext>
            </a:extLst>
          </p:cNvPr>
          <p:cNvSpPr/>
          <p:nvPr/>
        </p:nvSpPr>
        <p:spPr>
          <a:xfrm>
            <a:off x="12474996" y="4894130"/>
            <a:ext cx="5944022" cy="1222048"/>
          </a:xfrm>
          <a:prstGeom prst="roundRect">
            <a:avLst/>
          </a:prstGeom>
          <a:solidFill>
            <a:srgbClr val="DD82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Verwerken grondstoffen tot (eind)producten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377A2D00-50DD-48C7-A547-6CF2CE14D864}"/>
              </a:ext>
            </a:extLst>
          </p:cNvPr>
          <p:cNvSpPr/>
          <p:nvPr/>
        </p:nvSpPr>
        <p:spPr>
          <a:xfrm>
            <a:off x="6517433" y="6663025"/>
            <a:ext cx="5393211" cy="1222048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Commerciële dienstverlening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C3450DA7-80CC-4B57-A070-06665ABFE96B}"/>
              </a:ext>
            </a:extLst>
          </p:cNvPr>
          <p:cNvSpPr/>
          <p:nvPr/>
        </p:nvSpPr>
        <p:spPr>
          <a:xfrm>
            <a:off x="12474996" y="6680355"/>
            <a:ext cx="5944022" cy="1222048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Handel, transport, banken, verzekeraars, schoonmaak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F1CE36CA-A1A1-44D0-8E19-9905645B3D59}"/>
              </a:ext>
            </a:extLst>
          </p:cNvPr>
          <p:cNvSpPr/>
          <p:nvPr/>
        </p:nvSpPr>
        <p:spPr>
          <a:xfrm>
            <a:off x="6517433" y="8431920"/>
            <a:ext cx="5393211" cy="1222048"/>
          </a:xfrm>
          <a:prstGeom prst="roundRect">
            <a:avLst/>
          </a:prstGeom>
          <a:solidFill>
            <a:srgbClr val="D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Niet-commerciële dienstverlening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CF223450-FB80-494F-B6BB-54C9114672B0}"/>
              </a:ext>
            </a:extLst>
          </p:cNvPr>
          <p:cNvSpPr/>
          <p:nvPr/>
        </p:nvSpPr>
        <p:spPr>
          <a:xfrm>
            <a:off x="12474996" y="8431920"/>
            <a:ext cx="5944022" cy="1222048"/>
          </a:xfrm>
          <a:prstGeom prst="roundRect">
            <a:avLst/>
          </a:prstGeom>
          <a:solidFill>
            <a:srgbClr val="D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Onderwijs, gezondheidszorg, overheidsdiensten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FEE0-FD55-49EB-97DD-67F71AFA3F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en aanbod van producten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7AB1035-5F74-4D81-8CF4-B934D60BAC74}"/>
              </a:ext>
            </a:extLst>
          </p:cNvPr>
          <p:cNvGrpSpPr/>
          <p:nvPr/>
        </p:nvGrpSpPr>
        <p:grpSpPr>
          <a:xfrm>
            <a:off x="1996887" y="3047999"/>
            <a:ext cx="15576006" cy="2344615"/>
            <a:chOff x="1996887" y="3047999"/>
            <a:chExt cx="15576006" cy="2344615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1D004CCA-655C-4130-9077-D264B96C7C03}"/>
                </a:ext>
              </a:extLst>
            </p:cNvPr>
            <p:cNvSpPr/>
            <p:nvPr/>
          </p:nvSpPr>
          <p:spPr>
            <a:xfrm>
              <a:off x="1996887" y="3047999"/>
              <a:ext cx="5576221" cy="23446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Vraag</a:t>
              </a:r>
            </a:p>
            <a:p>
              <a:pPr algn="ctr"/>
              <a:r>
                <a:rPr lang="nl-NL" sz="3300" dirty="0">
                  <a:latin typeface="Arial" panose="020B0604020202020204" pitchFamily="34" charset="0"/>
                  <a:cs typeface="Arial" panose="020B0604020202020204" pitchFamily="34" charset="0"/>
                </a:rPr>
                <a:t>Consumenten willen producten hebben.</a:t>
              </a:r>
              <a:endParaRPr lang="nl-NL" dirty="0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828B0250-EA49-4C8A-A946-BAD520E23706}"/>
                </a:ext>
              </a:extLst>
            </p:cNvPr>
            <p:cNvSpPr/>
            <p:nvPr/>
          </p:nvSpPr>
          <p:spPr>
            <a:xfrm>
              <a:off x="11996672" y="3047999"/>
              <a:ext cx="5576221" cy="23446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Aanbod</a:t>
              </a:r>
            </a:p>
            <a:p>
              <a:pPr algn="ctr"/>
              <a:r>
                <a:rPr lang="nl-NL" sz="3300" dirty="0">
                  <a:latin typeface="Arial" panose="020B0604020202020204" pitchFamily="34" charset="0"/>
                  <a:cs typeface="Arial" panose="020B0604020202020204" pitchFamily="34" charset="0"/>
                </a:rPr>
                <a:t>Producenten willen producten verkopen.</a:t>
              </a:r>
              <a:endParaRPr lang="nl-NL" dirty="0"/>
            </a:p>
          </p:txBody>
        </p:sp>
        <p:sp>
          <p:nvSpPr>
            <p:cNvPr id="5" name="Pijl: links/rechts 4">
              <a:extLst>
                <a:ext uri="{FF2B5EF4-FFF2-40B4-BE49-F238E27FC236}">
                  <a16:creationId xmlns:a16="http://schemas.microsoft.com/office/drawing/2014/main" id="{621FCD36-4DA9-4A22-80C6-7C44B8986215}"/>
                </a:ext>
              </a:extLst>
            </p:cNvPr>
            <p:cNvSpPr/>
            <p:nvPr/>
          </p:nvSpPr>
          <p:spPr>
            <a:xfrm>
              <a:off x="8284336" y="3804739"/>
              <a:ext cx="3001108" cy="83113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B974DDA-ED1A-420B-91D5-2130F665E4C9}"/>
              </a:ext>
            </a:extLst>
          </p:cNvPr>
          <p:cNvSpPr/>
          <p:nvPr/>
        </p:nvSpPr>
        <p:spPr>
          <a:xfrm>
            <a:off x="1996887" y="5916737"/>
            <a:ext cx="5576221" cy="2344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De vrager</a:t>
            </a:r>
          </a:p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betaalt de prijs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934621DF-16C6-479A-B1DC-1448F3610F34}"/>
              </a:ext>
            </a:extLst>
          </p:cNvPr>
          <p:cNvSpPr/>
          <p:nvPr/>
        </p:nvSpPr>
        <p:spPr>
          <a:xfrm>
            <a:off x="11996671" y="5916737"/>
            <a:ext cx="5576221" cy="2344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De aanbieder</a:t>
            </a:r>
          </a:p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ontvangt de prijs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FEE0-FD55-49EB-97DD-67F71AFA3F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en aanbod van arbeid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D004CCA-655C-4130-9077-D264B96C7C03}"/>
              </a:ext>
            </a:extLst>
          </p:cNvPr>
          <p:cNvSpPr/>
          <p:nvPr/>
        </p:nvSpPr>
        <p:spPr>
          <a:xfrm>
            <a:off x="1996887" y="3047999"/>
            <a:ext cx="5576221" cy="2344615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Vraag naar arbeid</a:t>
            </a:r>
          </a:p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Bedrijven en overheid hebben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arbeidskrachten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 nodig.</a:t>
            </a:r>
            <a:endParaRPr lang="nl-NL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828B0250-EA49-4C8A-A946-BAD520E23706}"/>
              </a:ext>
            </a:extLst>
          </p:cNvPr>
          <p:cNvSpPr/>
          <p:nvPr/>
        </p:nvSpPr>
        <p:spPr>
          <a:xfrm>
            <a:off x="11996672" y="3047999"/>
            <a:ext cx="5576221" cy="2344615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Aanbod van arbeid</a:t>
            </a:r>
          </a:p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 stelt zijn arbeidskracht beschikbaar.</a:t>
            </a:r>
            <a:endParaRPr lang="nl-NL" dirty="0"/>
          </a:p>
        </p:txBody>
      </p:sp>
      <p:sp>
        <p:nvSpPr>
          <p:cNvPr id="5" name="Pijl: links/rechts 4">
            <a:extLst>
              <a:ext uri="{FF2B5EF4-FFF2-40B4-BE49-F238E27FC236}">
                <a16:creationId xmlns:a16="http://schemas.microsoft.com/office/drawing/2014/main" id="{621FCD36-4DA9-4A22-80C6-7C44B8986215}"/>
              </a:ext>
            </a:extLst>
          </p:cNvPr>
          <p:cNvSpPr/>
          <p:nvPr/>
        </p:nvSpPr>
        <p:spPr>
          <a:xfrm>
            <a:off x="8284336" y="3804739"/>
            <a:ext cx="3001108" cy="831134"/>
          </a:xfrm>
          <a:prstGeom prst="leftRightArrow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B974DDA-ED1A-420B-91D5-2130F665E4C9}"/>
              </a:ext>
            </a:extLst>
          </p:cNvPr>
          <p:cNvSpPr/>
          <p:nvPr/>
        </p:nvSpPr>
        <p:spPr>
          <a:xfrm>
            <a:off x="1996887" y="5916737"/>
            <a:ext cx="5576221" cy="2344615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De vrager</a:t>
            </a:r>
          </a:p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betaalt de prijs (= loon)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934621DF-16C6-479A-B1DC-1448F3610F34}"/>
              </a:ext>
            </a:extLst>
          </p:cNvPr>
          <p:cNvSpPr/>
          <p:nvPr/>
        </p:nvSpPr>
        <p:spPr>
          <a:xfrm>
            <a:off x="11996671" y="5916737"/>
            <a:ext cx="5576221" cy="2344615"/>
          </a:xfrm>
          <a:prstGeom prst="roundRect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De aanbieder</a:t>
            </a:r>
          </a:p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ontvangt de prijs (= loon)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9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D300A-5140-421F-BA25-0B9AF716D1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Werkgelegenheid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A2A821-3F79-42CC-B72D-6E0DB1B047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1" y="2513192"/>
            <a:ext cx="8131852" cy="812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Werkgelegenheid</a:t>
            </a:r>
            <a:r>
              <a:rPr lang="nl-NL" dirty="0"/>
              <a:t> = alle banen die er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48C1DA-2FAE-4B7F-8A5E-509FCA156B41}"/>
              </a:ext>
            </a:extLst>
          </p:cNvPr>
          <p:cNvSpPr txBox="1"/>
          <p:nvPr/>
        </p:nvSpPr>
        <p:spPr>
          <a:xfrm>
            <a:off x="1055077" y="3674454"/>
            <a:ext cx="607255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Werkgelegenheid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in personen</a:t>
            </a:r>
          </a:p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alle mensen die werken, in voltijd én in deeltijd.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CB34CD7-3FDA-47EB-B6B0-374982955227}"/>
              </a:ext>
            </a:extLst>
          </p:cNvPr>
          <p:cNvSpPr txBox="1"/>
          <p:nvPr/>
        </p:nvSpPr>
        <p:spPr>
          <a:xfrm>
            <a:off x="7907996" y="3674454"/>
            <a:ext cx="667551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Werkgelegenheid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in arbeidsjaren</a:t>
            </a:r>
          </a:p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alle uren die gewerkt worden omgerekend naar voltijdbanen.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315DB5F-7D33-45D7-B68C-098BA5FE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3" t="49853" r="61640" b="22634"/>
          <a:stretch/>
        </p:blipFill>
        <p:spPr bwMode="auto">
          <a:xfrm>
            <a:off x="1865951" y="6069840"/>
            <a:ext cx="4450805" cy="2769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4BC7DB-4692-477B-9E14-BC73AE58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703" y="6146378"/>
            <a:ext cx="3630096" cy="26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FEE0-FD55-49EB-97DD-67F71AFA3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030" y="1551735"/>
            <a:ext cx="17602958" cy="831134"/>
          </a:xfrm>
        </p:spPr>
        <p:txBody>
          <a:bodyPr/>
          <a:lstStyle/>
          <a:p>
            <a:r>
              <a:rPr lang="nl-NL" dirty="0"/>
              <a:t>Evenwicht op de arbeidsmarkt?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9CBBC67-D723-45E7-857E-4280CAB1C277}"/>
              </a:ext>
            </a:extLst>
          </p:cNvPr>
          <p:cNvGrpSpPr/>
          <p:nvPr/>
        </p:nvGrpSpPr>
        <p:grpSpPr>
          <a:xfrm>
            <a:off x="1996887" y="2629311"/>
            <a:ext cx="15576004" cy="768453"/>
            <a:chOff x="1996887" y="2629311"/>
            <a:chExt cx="15576004" cy="768453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1D004CCA-655C-4130-9077-D264B96C7C03}"/>
                </a:ext>
              </a:extLst>
            </p:cNvPr>
            <p:cNvSpPr/>
            <p:nvPr/>
          </p:nvSpPr>
          <p:spPr>
            <a:xfrm>
              <a:off x="1996887" y="2650694"/>
              <a:ext cx="5576221" cy="747070"/>
            </a:xfrm>
            <a:prstGeom prst="roundRect">
              <a:avLst/>
            </a:prstGeom>
            <a:solidFill>
              <a:srgbClr val="7CB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Vraag naar arbeid</a:t>
              </a:r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828B0250-EA49-4C8A-A946-BAD520E23706}"/>
                </a:ext>
              </a:extLst>
            </p:cNvPr>
            <p:cNvSpPr/>
            <p:nvPr/>
          </p:nvSpPr>
          <p:spPr>
            <a:xfrm>
              <a:off x="11996670" y="2629311"/>
              <a:ext cx="5576221" cy="747070"/>
            </a:xfrm>
            <a:prstGeom prst="roundRect">
              <a:avLst/>
            </a:prstGeom>
            <a:solidFill>
              <a:srgbClr val="7CB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Aanbod van arbeid</a:t>
              </a:r>
            </a:p>
          </p:txBody>
        </p:sp>
        <p:sp>
          <p:nvSpPr>
            <p:cNvPr id="5" name="Pijl: links/rechts 4">
              <a:extLst>
                <a:ext uri="{FF2B5EF4-FFF2-40B4-BE49-F238E27FC236}">
                  <a16:creationId xmlns:a16="http://schemas.microsoft.com/office/drawing/2014/main" id="{621FCD36-4DA9-4A22-80C6-7C44B8986215}"/>
                </a:ext>
              </a:extLst>
            </p:cNvPr>
            <p:cNvSpPr/>
            <p:nvPr/>
          </p:nvSpPr>
          <p:spPr>
            <a:xfrm>
              <a:off x="8284335" y="2635038"/>
              <a:ext cx="3001108" cy="735615"/>
            </a:xfrm>
            <a:prstGeom prst="leftRightArrow">
              <a:avLst/>
            </a:prstGeom>
            <a:solidFill>
              <a:srgbClr val="7CB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0A61BBEC-ECFE-46D2-9D71-B97F3843A633}"/>
              </a:ext>
            </a:extLst>
          </p:cNvPr>
          <p:cNvSpPr txBox="1"/>
          <p:nvPr/>
        </p:nvSpPr>
        <p:spPr>
          <a:xfrm>
            <a:off x="1996887" y="8890149"/>
            <a:ext cx="13329138" cy="62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Ruime arbeidsmarkt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: meer aanbod dan vraag 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veel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werkloosheid</a:t>
            </a:r>
            <a:endParaRPr lang="nl-NL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8ABE22E-76AD-4208-9695-BBEBFEAF6B54}"/>
              </a:ext>
            </a:extLst>
          </p:cNvPr>
          <p:cNvSpPr txBox="1"/>
          <p:nvPr/>
        </p:nvSpPr>
        <p:spPr>
          <a:xfrm>
            <a:off x="1996887" y="5706089"/>
            <a:ext cx="15075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Krappe arbeidsmarkt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</a:rPr>
              <a:t>: meer vraag dan aanbod 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 veel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onvervulde vacatures</a:t>
            </a:r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,</a:t>
            </a:r>
          </a:p>
          <a:p>
            <a:pPr marL="9512300"/>
            <a:r>
              <a:rPr lang="nl-NL" sz="33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minder werkloosheid </a:t>
            </a:r>
            <a:endParaRPr lang="nl-NL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3A7444F-9BB6-4855-BD89-DC1B6691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434" y="3952837"/>
            <a:ext cx="2066389" cy="147671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F77AE11-ADEE-463F-98DC-9017CD8AE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435" y="7278075"/>
            <a:ext cx="2066389" cy="14767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36915A-21AB-4989-83B6-106160C50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181" y="3952836"/>
            <a:ext cx="1516896" cy="147671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6BEB704-7CDD-408A-BA19-1FDB563E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80" y="7276057"/>
            <a:ext cx="1516896" cy="14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4C097-7CE7-4250-BFA8-38BE1D80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Bevolking en beroepsbevolking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16460B-0505-466B-8AD6-D8620358AE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46610" y="2513191"/>
            <a:ext cx="11358027" cy="1011351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sz="2800" dirty="0"/>
              <a:t>Voor gegevens over de arbeidsmarkt kijkt het CBS tegenwoordig naar de bevolking tussen 15 en 75 jaar.</a:t>
            </a:r>
          </a:p>
          <a:p>
            <a:pPr lvl="1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C4FE003-915A-4D9C-973C-001E1CF04016}"/>
              </a:ext>
            </a:extLst>
          </p:cNvPr>
          <p:cNvSpPr/>
          <p:nvPr/>
        </p:nvSpPr>
        <p:spPr>
          <a:xfrm>
            <a:off x="1688123" y="3727938"/>
            <a:ext cx="17169367" cy="1042150"/>
          </a:xfrm>
          <a:prstGeom prst="rect">
            <a:avLst/>
          </a:prstGeom>
          <a:solidFill>
            <a:srgbClr val="3A8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13,2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Bevolking 15 – 75 jaar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52C552-67C0-401F-A843-883BF2041CD5}"/>
              </a:ext>
            </a:extLst>
          </p:cNvPr>
          <p:cNvSpPr/>
          <p:nvPr/>
        </p:nvSpPr>
        <p:spPr>
          <a:xfrm>
            <a:off x="1688123" y="5023801"/>
            <a:ext cx="5111261" cy="10421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3,4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Niet-beroepsbevolking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48A02C5-8F65-4959-A1EB-707CAEAC1505}"/>
              </a:ext>
            </a:extLst>
          </p:cNvPr>
          <p:cNvSpPr/>
          <p:nvPr/>
        </p:nvSpPr>
        <p:spPr>
          <a:xfrm>
            <a:off x="7197969" y="5023801"/>
            <a:ext cx="11659520" cy="104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9,7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4255747-9E90-4138-9C24-69063A991146}"/>
              </a:ext>
            </a:extLst>
          </p:cNvPr>
          <p:cNvSpPr/>
          <p:nvPr/>
        </p:nvSpPr>
        <p:spPr>
          <a:xfrm>
            <a:off x="10350502" y="6240506"/>
            <a:ext cx="8506987" cy="104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9,4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Werkzaam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9666688-C59B-4F5A-8907-DC58AF35BF6A}"/>
              </a:ext>
            </a:extLst>
          </p:cNvPr>
          <p:cNvSpPr/>
          <p:nvPr/>
        </p:nvSpPr>
        <p:spPr>
          <a:xfrm>
            <a:off x="7197969" y="6251304"/>
            <a:ext cx="2845991" cy="104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370.000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Werkloos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F9F932F-32D2-4597-A35E-AB5F68516B21}"/>
              </a:ext>
            </a:extLst>
          </p:cNvPr>
          <p:cNvSpPr/>
          <p:nvPr/>
        </p:nvSpPr>
        <p:spPr>
          <a:xfrm>
            <a:off x="14513169" y="7486052"/>
            <a:ext cx="4336399" cy="1042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4,9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Voltijd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BEF94EB-3BDF-4A60-8E81-EC66027117D8}"/>
              </a:ext>
            </a:extLst>
          </p:cNvPr>
          <p:cNvSpPr/>
          <p:nvPr/>
        </p:nvSpPr>
        <p:spPr>
          <a:xfrm>
            <a:off x="10350502" y="7504568"/>
            <a:ext cx="3956620" cy="1042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4,5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Deeltijd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8B8BB55-21BF-4DA5-9E00-23E0D3D10236}"/>
              </a:ext>
            </a:extLst>
          </p:cNvPr>
          <p:cNvSpPr/>
          <p:nvPr/>
        </p:nvSpPr>
        <p:spPr>
          <a:xfrm>
            <a:off x="4916981" y="6251304"/>
            <a:ext cx="1974446" cy="13168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209.000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Beschikbaar, niet gezocht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17A5291-1E32-4187-94E9-0BD15D16D6B5}"/>
              </a:ext>
            </a:extLst>
          </p:cNvPr>
          <p:cNvSpPr/>
          <p:nvPr/>
        </p:nvSpPr>
        <p:spPr>
          <a:xfrm>
            <a:off x="1688123" y="6262102"/>
            <a:ext cx="3082298" cy="13168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3,2 miljoen</a:t>
            </a:r>
          </a:p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Niet beschikbaar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FF063B2A-4FE2-4971-97F5-A98D1C2FB5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438316" y="8908231"/>
            <a:ext cx="2411252" cy="681221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sz="2000" i="1" dirty="0"/>
              <a:t>Bron: CBS, </a:t>
            </a:r>
          </a:p>
          <a:p>
            <a:pPr lvl="1" indent="0">
              <a:buNone/>
            </a:pPr>
            <a:r>
              <a:rPr lang="nl-NL" sz="2000" i="1" dirty="0"/>
              <a:t>4</a:t>
            </a:r>
            <a:r>
              <a:rPr lang="nl-NL" sz="2000" i="1" baseline="30000" dirty="0"/>
              <a:t>e</a:t>
            </a:r>
            <a:r>
              <a:rPr lang="nl-NL" sz="2000" i="1" dirty="0"/>
              <a:t> kwartaal 2021</a:t>
            </a:r>
          </a:p>
          <a:p>
            <a:pPr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9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4C097-7CE7-4250-BFA8-38BE1D80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Arbeidsparticipatie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16460B-0505-466B-8AD6-D8620358AE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46610" y="2513191"/>
            <a:ext cx="11358027" cy="1011351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b="1" dirty="0"/>
              <a:t>Arbeidsparticipatie</a:t>
            </a:r>
            <a:r>
              <a:rPr lang="nl-NL" dirty="0"/>
              <a:t> = arbeidsdeelname, het deel van de bevolking dat werkt of wil werken.</a:t>
            </a:r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B4047F4-639C-4C4F-93BE-DF508DF39179}"/>
              </a:ext>
            </a:extLst>
          </p:cNvPr>
          <p:cNvGrpSpPr/>
          <p:nvPr/>
        </p:nvGrpSpPr>
        <p:grpSpPr>
          <a:xfrm>
            <a:off x="1680201" y="4157745"/>
            <a:ext cx="17169367" cy="2338013"/>
            <a:chOff x="1688123" y="3727938"/>
            <a:chExt cx="17169367" cy="2338013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C4FE003-915A-4D9C-973C-001E1CF04016}"/>
                </a:ext>
              </a:extLst>
            </p:cNvPr>
            <p:cNvSpPr/>
            <p:nvPr/>
          </p:nvSpPr>
          <p:spPr>
            <a:xfrm>
              <a:off x="1688123" y="3727938"/>
              <a:ext cx="17169367" cy="1042150"/>
            </a:xfrm>
            <a:prstGeom prst="rect">
              <a:avLst/>
            </a:prstGeom>
            <a:solidFill>
              <a:srgbClr val="3A8B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13,2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Bevolking 15 – 75 jaar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252C552-67C0-401F-A843-883BF2041CD5}"/>
                </a:ext>
              </a:extLst>
            </p:cNvPr>
            <p:cNvSpPr/>
            <p:nvPr/>
          </p:nvSpPr>
          <p:spPr>
            <a:xfrm>
              <a:off x="1688123" y="5023801"/>
              <a:ext cx="5111261" cy="104215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3,4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Niet-beroepsbevolking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48A02C5-8F65-4959-A1EB-707CAEAC1505}"/>
                </a:ext>
              </a:extLst>
            </p:cNvPr>
            <p:cNvSpPr/>
            <p:nvPr/>
          </p:nvSpPr>
          <p:spPr>
            <a:xfrm>
              <a:off x="7197969" y="5023801"/>
              <a:ext cx="11659520" cy="1042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9,7 miljoen</a:t>
              </a:r>
            </a:p>
            <a:p>
              <a:pPr algn="ctr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</p:grp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EBCC959E-EC7F-4CF2-900A-B66055FA31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46609" y="7059208"/>
            <a:ext cx="12918570" cy="2656292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dirty="0"/>
              <a:t>Arbeidsparticipatie in dit voorbeeld:</a:t>
            </a:r>
          </a:p>
          <a:p>
            <a:pPr lvl="1" indent="0">
              <a:buNone/>
            </a:pPr>
            <a:r>
              <a:rPr lang="nl-NL" dirty="0"/>
              <a:t>9,7 mln ÷ 13,2 mln × 100% = 73,5%</a:t>
            </a:r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r>
              <a:rPr lang="nl-NL" dirty="0"/>
              <a:t>Hogere arbeidsparticipatie is oplossing voor krappe arbeidsmarkt.</a:t>
            </a:r>
          </a:p>
          <a:p>
            <a:pPr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8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uiExpand="1" build="p"/>
    </p:bldLst>
  </p:timing>
</p:sld>
</file>

<file path=ppt/theme/theme1.xml><?xml version="1.0" encoding="utf-8"?>
<a:theme xmlns:a="http://schemas.openxmlformats.org/drawingml/2006/main" name="3 secti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9495</TotalTime>
  <Words>409</Words>
  <Application>Microsoft Office PowerPoint</Application>
  <PresentationFormat>Aangepast</PresentationFormat>
  <Paragraphs>106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.AppleSystemUIFont</vt:lpstr>
      <vt:lpstr>Agency FB</vt:lpstr>
      <vt:lpstr>Arial</vt:lpstr>
      <vt:lpstr>Calibri</vt:lpstr>
      <vt:lpstr>3 sectie content</vt:lpstr>
      <vt:lpstr>1 sectie start en eindslide + inhoud</vt:lpstr>
      <vt:lpstr>4GT § 4.3 Kun je aan het werk?</vt:lpstr>
      <vt:lpstr>§ 4.3  Kun je aan het werk?</vt:lpstr>
      <vt:lpstr>Productiesectoren</vt:lpstr>
      <vt:lpstr>Vraag en aanbod van producten</vt:lpstr>
      <vt:lpstr>Vraag en aanbod van arbeid</vt:lpstr>
      <vt:lpstr>Werkgelegenheid</vt:lpstr>
      <vt:lpstr>Evenwicht op de arbeidsmarkt?</vt:lpstr>
      <vt:lpstr>Bevolking en beroepsbevolking</vt:lpstr>
      <vt:lpstr>Arbeidsparticipatie</vt:lpstr>
      <vt:lpstr>Geregistreerde en verborgen werkloosheid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Liewes, Lisanne</dc:creator>
  <dc:description>C:\huisstijl\Powerpoint\sjablonen\Noordhoff\VO\Pincode\</dc:description>
  <cp:lastModifiedBy>Gerritse, Wouter</cp:lastModifiedBy>
  <cp:revision>19</cp:revision>
  <dcterms:created xsi:type="dcterms:W3CDTF">2020-03-20T11:57:21Z</dcterms:created>
  <dcterms:modified xsi:type="dcterms:W3CDTF">2022-04-01T08:44:41Z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