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20" r:id="rId3"/>
    <p:sldId id="318" r:id="rId4"/>
    <p:sldId id="307" r:id="rId5"/>
    <p:sldId id="275" r:id="rId6"/>
    <p:sldId id="276" r:id="rId7"/>
    <p:sldId id="304" r:id="rId8"/>
    <p:sldId id="277" r:id="rId9"/>
    <p:sldId id="308" r:id="rId10"/>
    <p:sldId id="278" r:id="rId11"/>
    <p:sldId id="279" r:id="rId12"/>
    <p:sldId id="280" r:id="rId13"/>
    <p:sldId id="309" r:id="rId14"/>
    <p:sldId id="281" r:id="rId15"/>
    <p:sldId id="282" r:id="rId16"/>
    <p:sldId id="285" r:id="rId17"/>
    <p:sldId id="310" r:id="rId18"/>
    <p:sldId id="283" r:id="rId19"/>
    <p:sldId id="284" r:id="rId20"/>
    <p:sldId id="286" r:id="rId21"/>
    <p:sldId id="311" r:id="rId22"/>
    <p:sldId id="287" r:id="rId23"/>
    <p:sldId id="288" r:id="rId24"/>
    <p:sldId id="299" r:id="rId25"/>
    <p:sldId id="302" r:id="rId26"/>
    <p:sldId id="319" r:id="rId27"/>
    <p:sldId id="303" r:id="rId28"/>
    <p:sldId id="312" r:id="rId29"/>
    <p:sldId id="289" r:id="rId30"/>
    <p:sldId id="290" r:id="rId31"/>
    <p:sldId id="291" r:id="rId32"/>
    <p:sldId id="293" r:id="rId33"/>
    <p:sldId id="313" r:id="rId34"/>
    <p:sldId id="296" r:id="rId35"/>
    <p:sldId id="295" r:id="rId36"/>
    <p:sldId id="298" r:id="rId37"/>
    <p:sldId id="314" r:id="rId38"/>
    <p:sldId id="294" r:id="rId39"/>
    <p:sldId id="297" r:id="rId40"/>
    <p:sldId id="305" r:id="rId41"/>
    <p:sldId id="306" r:id="rId42"/>
    <p:sldId id="316" r:id="rId43"/>
    <p:sldId id="317" r:id="rId4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6D00BA08-961D-4AA7-A82F-82906AA101F9}">
          <p14:sldIdLst>
            <p14:sldId id="256"/>
            <p14:sldId id="320"/>
          </p14:sldIdLst>
        </p14:section>
        <p14:section name="Overzichtssectie" id="{4BA7E70E-A13A-468E-9940-4C805D31834C}">
          <p14:sldIdLst>
            <p14:sldId id="318"/>
          </p14:sldIdLst>
        </p14:section>
        <p14:section name="Flashcards" id="{8A3E2C8B-5894-47DD-965D-F351EBE4F09A}">
          <p14:sldIdLst>
            <p14:sldId id="307"/>
            <p14:sldId id="275"/>
            <p14:sldId id="276"/>
            <p14:sldId id="304"/>
            <p14:sldId id="277"/>
          </p14:sldIdLst>
        </p14:section>
        <p14:section name="Braindump" id="{9E14A1CB-DD94-4008-80B1-2D0799B8DAD1}">
          <p14:sldIdLst>
            <p14:sldId id="308"/>
            <p14:sldId id="278"/>
            <p14:sldId id="279"/>
            <p14:sldId id="280"/>
          </p14:sldIdLst>
        </p14:section>
        <p14:section name="Vragen stellen" id="{9BD9FEBD-95B1-4ECA-A8F7-2C48D25AC244}">
          <p14:sldIdLst>
            <p14:sldId id="309"/>
            <p14:sldId id="281"/>
            <p14:sldId id="282"/>
            <p14:sldId id="285"/>
          </p14:sldIdLst>
        </p14:section>
        <p14:section name="Uitleggen" id="{74084768-FF83-4AFE-AA19-00F72A3157A7}">
          <p14:sldIdLst>
            <p14:sldId id="310"/>
            <p14:sldId id="283"/>
            <p14:sldId id="284"/>
            <p14:sldId id="286"/>
          </p14:sldIdLst>
        </p14:section>
        <p14:section name="Samenvatten" id="{A53CE2BB-1C93-4D09-B86E-0D4BDFB58D55}">
          <p14:sldIdLst>
            <p14:sldId id="311"/>
            <p14:sldId id="287"/>
            <p14:sldId id="288"/>
            <p14:sldId id="299"/>
            <p14:sldId id="302"/>
            <p14:sldId id="319"/>
            <p14:sldId id="303"/>
          </p14:sldIdLst>
        </p14:section>
        <p14:section name="Uitgewerkte voorbeelden" id="{C2CD0537-1E8D-46A9-B8BD-3FD5E8448093}">
          <p14:sldIdLst>
            <p14:sldId id="312"/>
            <p14:sldId id="289"/>
            <p14:sldId id="290"/>
            <p14:sldId id="291"/>
            <p14:sldId id="293"/>
          </p14:sldIdLst>
        </p14:section>
        <p14:section name="Tekenen" id="{C94622B6-7694-474D-BA96-B4E485987674}">
          <p14:sldIdLst>
            <p14:sldId id="313"/>
            <p14:sldId id="296"/>
            <p14:sldId id="295"/>
            <p14:sldId id="298"/>
          </p14:sldIdLst>
        </p14:section>
        <p14:section name="Mappen" id="{3EB19483-76C9-4759-809E-9647B649FAAA}">
          <p14:sldIdLst>
            <p14:sldId id="314"/>
            <p14:sldId id="294"/>
            <p14:sldId id="297"/>
            <p14:sldId id="305"/>
            <p14:sldId id="306"/>
          </p14:sldIdLst>
        </p14:section>
        <p14:section name="Jouw strategie" id="{19F25574-4CFA-4D3D-9800-FC74BB81236E}">
          <p14:sldIdLst>
            <p14:sldId id="316"/>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8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B2BA7-0EC6-48FA-9152-03E3CBC429CF}" type="datetimeFigureOut">
              <a:rPr lang="nl-NL" smtClean="0"/>
              <a:t>14-10-2022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5EAEB-BA3D-4A80-859C-1ACA82DC4E4D}" type="slidenum">
              <a:rPr lang="nl-NL" smtClean="0"/>
              <a:t>‹nr.›</a:t>
            </a:fld>
            <a:endParaRPr lang="nl-NL"/>
          </a:p>
        </p:txBody>
      </p:sp>
    </p:spTree>
    <p:extLst>
      <p:ext uri="{BB962C8B-B14F-4D97-AF65-F5344CB8AC3E}">
        <p14:creationId xmlns:p14="http://schemas.microsoft.com/office/powerpoint/2010/main" val="4019403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0E5EAEB-BA3D-4A80-859C-1ACA82DC4E4D}" type="slidenum">
              <a:rPr lang="nl-NL" smtClean="0"/>
              <a:t>23</a:t>
            </a:fld>
            <a:endParaRPr lang="nl-NL"/>
          </a:p>
        </p:txBody>
      </p:sp>
    </p:spTree>
    <p:extLst>
      <p:ext uri="{BB962C8B-B14F-4D97-AF65-F5344CB8AC3E}">
        <p14:creationId xmlns:p14="http://schemas.microsoft.com/office/powerpoint/2010/main" val="55038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A4FF1-6D5E-45FD-85AD-A046A01BB06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8401E19-DB10-4F64-A737-8278207E37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E127DC2-0385-401E-BD1D-408FA25EC6E1}"/>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5" name="Tijdelijke aanduiding voor voettekst 4">
            <a:extLst>
              <a:ext uri="{FF2B5EF4-FFF2-40B4-BE49-F238E27FC236}">
                <a16:creationId xmlns:a16="http://schemas.microsoft.com/office/drawing/2014/main" id="{EB019E73-9BF6-4918-A51E-01869949B0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187D5A7-13DB-4015-A063-E5902004D83C}"/>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180750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D63B3-6F15-47C0-8AC1-1265D390DCD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C6B1718-B522-4F57-9100-868E2433539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EAF1F4-EC35-49EB-BB4A-FFCBAEF2ED08}"/>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5" name="Tijdelijke aanduiding voor voettekst 4">
            <a:extLst>
              <a:ext uri="{FF2B5EF4-FFF2-40B4-BE49-F238E27FC236}">
                <a16:creationId xmlns:a16="http://schemas.microsoft.com/office/drawing/2014/main" id="{17AC11D7-89F6-4EE4-97DF-917DA88903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CB9E0F-B674-4DF5-AC60-B946A5815AF6}"/>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4288767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BBFC17F-FAAF-4552-B804-879A6F0BB93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3729EB3-E3F5-44EB-B4C2-AC21EDC73E38}"/>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1E44B5-E398-4B0B-B961-C174BE3D1AE2}"/>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5" name="Tijdelijke aanduiding voor voettekst 4">
            <a:extLst>
              <a:ext uri="{FF2B5EF4-FFF2-40B4-BE49-F238E27FC236}">
                <a16:creationId xmlns:a16="http://schemas.microsoft.com/office/drawing/2014/main" id="{6F0F7AFA-41D0-454B-AFF6-663D87943A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148B57-4B9B-46EE-A746-C0C3115C6264}"/>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313721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5F72B-EB23-4C8C-9C4B-046DF4C1E8FB}"/>
              </a:ext>
            </a:extLst>
          </p:cNvPr>
          <p:cNvSpPr>
            <a:spLocks noGrp="1"/>
          </p:cNvSpPr>
          <p:nvPr>
            <p:ph type="title"/>
          </p:nvPr>
        </p:nvSpPr>
        <p:spPr>
          <a:xfrm>
            <a:off x="838200" y="365125"/>
            <a:ext cx="10515600" cy="848533"/>
          </a:xfrm>
        </p:spPr>
        <p:txBody>
          <a:bodyPr>
            <a:normAutofit/>
          </a:bodyPr>
          <a:lstStyle>
            <a:lvl1pPr>
              <a:defRPr sz="4000" b="1"/>
            </a:lvl1pPr>
          </a:lstStyle>
          <a:p>
            <a:r>
              <a:rPr lang="nl-NL" dirty="0"/>
              <a:t>Klik om stijl te bewerken</a:t>
            </a:r>
          </a:p>
        </p:txBody>
      </p:sp>
      <p:sp>
        <p:nvSpPr>
          <p:cNvPr id="3" name="Tijdelijke aanduiding voor inhoud 2">
            <a:extLst>
              <a:ext uri="{FF2B5EF4-FFF2-40B4-BE49-F238E27FC236}">
                <a16:creationId xmlns:a16="http://schemas.microsoft.com/office/drawing/2014/main" id="{0C1D7AD3-5D0B-49DD-B5AA-331D652A389D}"/>
              </a:ext>
            </a:extLst>
          </p:cNvPr>
          <p:cNvSpPr>
            <a:spLocks noGrp="1"/>
          </p:cNvSpPr>
          <p:nvPr>
            <p:ph idx="1"/>
          </p:nvPr>
        </p:nvSpPr>
        <p:spPr>
          <a:xfrm>
            <a:off x="838200" y="1371600"/>
            <a:ext cx="10515600" cy="4805363"/>
          </a:xfrm>
        </p:spPr>
        <p:txBody>
          <a:bodyPr/>
          <a:lstStyle>
            <a:lvl1pPr>
              <a:defRPr sz="3200"/>
            </a:lvl1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descr="Afbeelding met illustratie&#10;&#10;Automatisch gegenereerde beschrijving">
            <a:extLst>
              <a:ext uri="{FF2B5EF4-FFF2-40B4-BE49-F238E27FC236}">
                <a16:creationId xmlns:a16="http://schemas.microsoft.com/office/drawing/2014/main" id="{DC23017A-8903-4BB8-86C8-2D39B2CCF4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0995" y="127397"/>
            <a:ext cx="1719943" cy="992275"/>
          </a:xfrm>
          <a:prstGeom prst="rect">
            <a:avLst/>
          </a:prstGeom>
        </p:spPr>
      </p:pic>
    </p:spTree>
    <p:extLst>
      <p:ext uri="{BB962C8B-B14F-4D97-AF65-F5344CB8AC3E}">
        <p14:creationId xmlns:p14="http://schemas.microsoft.com/office/powerpoint/2010/main" val="36805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07BC0-D55B-4F8D-B13A-8788F0539E5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5F95D2E-19C8-4DB6-8001-1BC9C50F9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89EB895-551F-4017-B714-3BA1038D3843}"/>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5" name="Tijdelijke aanduiding voor voettekst 4">
            <a:extLst>
              <a:ext uri="{FF2B5EF4-FFF2-40B4-BE49-F238E27FC236}">
                <a16:creationId xmlns:a16="http://schemas.microsoft.com/office/drawing/2014/main" id="{1B54B909-BBB4-48D3-B016-AB82B033E4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EAEA7D-88E5-49FB-AD17-D63EBD28473F}"/>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185095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1841A-F524-498E-9971-9195B313D39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5E76049-1699-4E7A-9D24-1A2B9C3AD728}"/>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D485819-939A-4744-AF4E-24EDC49CB747}"/>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B31ACC9-8F6F-4017-B87C-A2514BC6D0B5}"/>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6" name="Tijdelijke aanduiding voor voettekst 5">
            <a:extLst>
              <a:ext uri="{FF2B5EF4-FFF2-40B4-BE49-F238E27FC236}">
                <a16:creationId xmlns:a16="http://schemas.microsoft.com/office/drawing/2014/main" id="{CD5773D9-C4AD-482F-806E-C9DF66012C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E6349A3-ECF2-4E2E-9363-F423692137AB}"/>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239843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984F7-B22A-4B6F-AD01-6F9B70B24F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EB87945-4961-4E6E-A628-1C6FD5C5F3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8E0BA3B-7688-4E6A-B280-BA380F48D2FC}"/>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41D1A66-DC17-457A-A764-53F5088A24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9A4E07C9-9D34-47A2-AD1E-3373FA2154E5}"/>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D50C650-007F-4C3D-ACCB-3396D43E3114}"/>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8" name="Tijdelijke aanduiding voor voettekst 7">
            <a:extLst>
              <a:ext uri="{FF2B5EF4-FFF2-40B4-BE49-F238E27FC236}">
                <a16:creationId xmlns:a16="http://schemas.microsoft.com/office/drawing/2014/main" id="{BD0A3925-A526-4D26-8A01-FCEC8E25FBA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8CFEF8B-97B5-4FB2-B6FB-737E31725CD4}"/>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96072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418B1-D27D-4D5A-9582-60FA7AC75CE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5AD252F-5660-4512-B9F0-6C9B18F15715}"/>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4" name="Tijdelijke aanduiding voor voettekst 3">
            <a:extLst>
              <a:ext uri="{FF2B5EF4-FFF2-40B4-BE49-F238E27FC236}">
                <a16:creationId xmlns:a16="http://schemas.microsoft.com/office/drawing/2014/main" id="{1471F574-880C-4535-A555-BA0963FE8BB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4DB4F31-932E-4835-8F1B-595058578E71}"/>
              </a:ext>
            </a:extLst>
          </p:cNvPr>
          <p:cNvSpPr>
            <a:spLocks noGrp="1"/>
          </p:cNvSpPr>
          <p:nvPr>
            <p:ph type="sldNum" sz="quarter" idx="12"/>
          </p:nvPr>
        </p:nvSpPr>
        <p:spPr/>
        <p:txBody>
          <a:bodyPr/>
          <a:lstStyle/>
          <a:p>
            <a:fld id="{606B3075-B94C-42B4-9E40-906EAFC6E4B9}" type="slidenum">
              <a:rPr lang="nl-NL" smtClean="0"/>
              <a:t>‹nr.›</a:t>
            </a:fld>
            <a:endParaRPr lang="nl-NL"/>
          </a:p>
        </p:txBody>
      </p:sp>
      <p:pic>
        <p:nvPicPr>
          <p:cNvPr id="6" name="Afbeelding 5" descr="Afbeelding met illustratie&#10;&#10;Automatisch gegenereerde beschrijving">
            <a:extLst>
              <a:ext uri="{FF2B5EF4-FFF2-40B4-BE49-F238E27FC236}">
                <a16:creationId xmlns:a16="http://schemas.microsoft.com/office/drawing/2014/main" id="{343026C8-B58D-4226-9B7F-1F69A8DEB5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0494" y="152336"/>
            <a:ext cx="1493818" cy="861818"/>
          </a:xfrm>
          <a:prstGeom prst="rect">
            <a:avLst/>
          </a:prstGeom>
        </p:spPr>
      </p:pic>
    </p:spTree>
    <p:extLst>
      <p:ext uri="{BB962C8B-B14F-4D97-AF65-F5344CB8AC3E}">
        <p14:creationId xmlns:p14="http://schemas.microsoft.com/office/powerpoint/2010/main" val="150237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4D238D1-7A1B-43BE-9F90-B1EB001F6665}"/>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3" name="Tijdelijke aanduiding voor voettekst 2">
            <a:extLst>
              <a:ext uri="{FF2B5EF4-FFF2-40B4-BE49-F238E27FC236}">
                <a16:creationId xmlns:a16="http://schemas.microsoft.com/office/drawing/2014/main" id="{7311C447-6C2B-4C55-AF9F-0E1D69F9E9E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DBD0345-7380-4B21-9AD1-4BCADE37DD87}"/>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20625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9DCAA-705B-4A1D-9FB5-0A2AE69FB12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648D56C-CA59-4F17-9BEF-B64CFE31A5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66C2D57-6B2A-4D05-8C34-37B886348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0641525-277C-49D5-9CBE-7AF14AE0324C}"/>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6" name="Tijdelijke aanduiding voor voettekst 5">
            <a:extLst>
              <a:ext uri="{FF2B5EF4-FFF2-40B4-BE49-F238E27FC236}">
                <a16:creationId xmlns:a16="http://schemas.microsoft.com/office/drawing/2014/main" id="{6D6C2DD3-EACF-43BF-9891-D73C184BDF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18A95C4-4C48-46F7-9C78-FC31D3D1733B}"/>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61136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620E2-DB78-4B4B-93B5-C73D73CA871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A1E468A-EE75-412E-B6A8-9474A411A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F5316E1-CCF9-4D63-972C-0F9741651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5CBFA104-7784-4549-8DFD-250A0B08EB80}"/>
              </a:ext>
            </a:extLst>
          </p:cNvPr>
          <p:cNvSpPr>
            <a:spLocks noGrp="1"/>
          </p:cNvSpPr>
          <p:nvPr>
            <p:ph type="dt" sz="half" idx="10"/>
          </p:nvPr>
        </p:nvSpPr>
        <p:spPr/>
        <p:txBody>
          <a:bodyPr/>
          <a:lstStyle/>
          <a:p>
            <a:fld id="{2EA4269D-85B4-447E-A9D0-6D5544058693}" type="datetimeFigureOut">
              <a:rPr lang="nl-NL" smtClean="0"/>
              <a:t>14-10-2022</a:t>
            </a:fld>
            <a:endParaRPr lang="nl-NL"/>
          </a:p>
        </p:txBody>
      </p:sp>
      <p:sp>
        <p:nvSpPr>
          <p:cNvPr id="6" name="Tijdelijke aanduiding voor voettekst 5">
            <a:extLst>
              <a:ext uri="{FF2B5EF4-FFF2-40B4-BE49-F238E27FC236}">
                <a16:creationId xmlns:a16="http://schemas.microsoft.com/office/drawing/2014/main" id="{FA18F468-7ECE-40F2-AA1F-8E97B77BAE3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B5CE21-E820-4720-BBDF-7F99276F42E1}"/>
              </a:ext>
            </a:extLst>
          </p:cNvPr>
          <p:cNvSpPr>
            <a:spLocks noGrp="1"/>
          </p:cNvSpPr>
          <p:nvPr>
            <p:ph type="sldNum" sz="quarter" idx="12"/>
          </p:nvPr>
        </p:nvSpPr>
        <p:spPr/>
        <p:txBody>
          <a:bodyPr/>
          <a:lstStyle/>
          <a:p>
            <a:fld id="{606B3075-B94C-42B4-9E40-906EAFC6E4B9}" type="slidenum">
              <a:rPr lang="nl-NL" smtClean="0"/>
              <a:t>‹nr.›</a:t>
            </a:fld>
            <a:endParaRPr lang="nl-NL"/>
          </a:p>
        </p:txBody>
      </p:sp>
    </p:spTree>
    <p:extLst>
      <p:ext uri="{BB962C8B-B14F-4D97-AF65-F5344CB8AC3E}">
        <p14:creationId xmlns:p14="http://schemas.microsoft.com/office/powerpoint/2010/main" val="276504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99C9BAA-9A25-4320-A992-6411B4D0EC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0D968A3-5148-438E-A05E-62F87F6B5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EC298E-D08F-4D8B-B8A6-B9AF23EBE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4269D-85B4-447E-A9D0-6D5544058693}" type="datetimeFigureOut">
              <a:rPr lang="nl-NL" smtClean="0"/>
              <a:t>14-10-2022</a:t>
            </a:fld>
            <a:endParaRPr lang="nl-NL"/>
          </a:p>
        </p:txBody>
      </p:sp>
      <p:sp>
        <p:nvSpPr>
          <p:cNvPr id="5" name="Tijdelijke aanduiding voor voettekst 4">
            <a:extLst>
              <a:ext uri="{FF2B5EF4-FFF2-40B4-BE49-F238E27FC236}">
                <a16:creationId xmlns:a16="http://schemas.microsoft.com/office/drawing/2014/main" id="{EF55946B-C6DE-41AB-9F0D-72215FE54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FDEB259-745E-4471-82F8-86262E8892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B3075-B94C-42B4-9E40-906EAFC6E4B9}" type="slidenum">
              <a:rPr lang="nl-NL" smtClean="0"/>
              <a:t>‹nr.›</a:t>
            </a:fld>
            <a:endParaRPr lang="nl-NL"/>
          </a:p>
        </p:txBody>
      </p:sp>
    </p:spTree>
    <p:extLst>
      <p:ext uri="{BB962C8B-B14F-4D97-AF65-F5344CB8AC3E}">
        <p14:creationId xmlns:p14="http://schemas.microsoft.com/office/powerpoint/2010/main" val="323288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3.xml"/><Relationship Id="rId18" Type="http://schemas.openxmlformats.org/officeDocument/2006/relationships/slide" Target="slide37.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9.xml"/><Relationship Id="rId17" Type="http://schemas.openxmlformats.org/officeDocument/2006/relationships/slide" Target="slide33.xml"/><Relationship Id="rId2" Type="http://schemas.openxmlformats.org/officeDocument/2006/relationships/image" Target="../media/image3.png"/><Relationship Id="rId16"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4.xml"/><Relationship Id="rId5" Type="http://schemas.openxmlformats.org/officeDocument/2006/relationships/image" Target="../media/image6.png"/><Relationship Id="rId15" Type="http://schemas.openxmlformats.org/officeDocument/2006/relationships/slide" Target="slide21.xml"/><Relationship Id="rId10" Type="http://schemas.openxmlformats.org/officeDocument/2006/relationships/image" Target="../media/image11.png"/><Relationship Id="rId19" Type="http://schemas.openxmlformats.org/officeDocument/2006/relationships/slide" Target="slide42.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slide" Target="slide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illustratie&#10;&#10;Automatisch gegenereerde beschrijving">
            <a:extLst>
              <a:ext uri="{FF2B5EF4-FFF2-40B4-BE49-F238E27FC236}">
                <a16:creationId xmlns:a16="http://schemas.microsoft.com/office/drawing/2014/main" id="{BC5C901E-DE87-4097-9FF4-E729ACC21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32" y="471483"/>
            <a:ext cx="11193624" cy="6204525"/>
          </a:xfrm>
          <a:prstGeom prst="rect">
            <a:avLst/>
          </a:prstGeom>
        </p:spPr>
      </p:pic>
      <p:sp>
        <p:nvSpPr>
          <p:cNvPr id="2" name="Titel 1">
            <a:extLst>
              <a:ext uri="{FF2B5EF4-FFF2-40B4-BE49-F238E27FC236}">
                <a16:creationId xmlns:a16="http://schemas.microsoft.com/office/drawing/2014/main" id="{934F6C62-F911-4A48-AA22-9E40B3306701}"/>
              </a:ext>
            </a:extLst>
          </p:cNvPr>
          <p:cNvSpPr>
            <a:spLocks noGrp="1"/>
          </p:cNvSpPr>
          <p:nvPr>
            <p:ph type="ctrTitle"/>
          </p:nvPr>
        </p:nvSpPr>
        <p:spPr>
          <a:xfrm>
            <a:off x="1532877" y="527559"/>
            <a:ext cx="9144000" cy="1452886"/>
          </a:xfrm>
        </p:spPr>
        <p:txBody>
          <a:bodyPr>
            <a:normAutofit/>
          </a:bodyPr>
          <a:lstStyle/>
          <a:p>
            <a:r>
              <a:rPr lang="nl-NL" b="1" dirty="0"/>
              <a:t>Studeerkaarten</a:t>
            </a:r>
          </a:p>
        </p:txBody>
      </p:sp>
      <p:sp>
        <p:nvSpPr>
          <p:cNvPr id="3" name="Tekstvak 2">
            <a:extLst>
              <a:ext uri="{FF2B5EF4-FFF2-40B4-BE49-F238E27FC236}">
                <a16:creationId xmlns:a16="http://schemas.microsoft.com/office/drawing/2014/main" id="{9FB2D224-45D0-4D59-95AF-5D7F7D5E0A29}"/>
              </a:ext>
            </a:extLst>
          </p:cNvPr>
          <p:cNvSpPr txBox="1"/>
          <p:nvPr/>
        </p:nvSpPr>
        <p:spPr>
          <a:xfrm>
            <a:off x="403412" y="6400800"/>
            <a:ext cx="11707905" cy="369332"/>
          </a:xfrm>
          <a:prstGeom prst="rect">
            <a:avLst/>
          </a:prstGeom>
          <a:noFill/>
        </p:spPr>
        <p:txBody>
          <a:bodyPr wrap="square" rtlCol="0">
            <a:spAutoFit/>
          </a:bodyPr>
          <a:lstStyle/>
          <a:p>
            <a:r>
              <a:rPr lang="nl-NL" dirty="0"/>
              <a:t>Gebaseerd op “</a:t>
            </a:r>
            <a:r>
              <a:rPr lang="nl-NL" i="1" dirty="0"/>
              <a:t>Studeren met succes” </a:t>
            </a:r>
            <a:r>
              <a:rPr lang="nl-NL" dirty="0"/>
              <a:t>van Hoof, T., </a:t>
            </a:r>
            <a:r>
              <a:rPr lang="nl-NL" dirty="0" err="1"/>
              <a:t>Surma</a:t>
            </a:r>
            <a:r>
              <a:rPr lang="nl-NL" dirty="0"/>
              <a:t>, </a:t>
            </a:r>
            <a:r>
              <a:rPr lang="nl-NL" dirty="0" err="1"/>
              <a:t>T.,Kirschner</a:t>
            </a:r>
            <a:r>
              <a:rPr lang="nl-NL" dirty="0"/>
              <a:t>, P.A. (2021) Antwerpen: Thomas More-hogeschool</a:t>
            </a:r>
          </a:p>
        </p:txBody>
      </p:sp>
    </p:spTree>
    <p:extLst>
      <p:ext uri="{BB962C8B-B14F-4D97-AF65-F5344CB8AC3E}">
        <p14:creationId xmlns:p14="http://schemas.microsoft.com/office/powerpoint/2010/main" val="3540847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1029810"/>
            <a:ext cx="10515600" cy="1384916"/>
          </a:xfrm>
        </p:spPr>
        <p:txBody>
          <a:bodyPr>
            <a:normAutofit fontScale="90000"/>
          </a:bodyPr>
          <a:lstStyle/>
          <a:p>
            <a:r>
              <a:rPr lang="nl-NL" u="sng" dirty="0"/>
              <a:t>Braindump (voorbereiding)</a:t>
            </a:r>
            <a:br>
              <a:rPr lang="nl-NL" dirty="0"/>
            </a:br>
            <a:br>
              <a:rPr lang="nl-NL" sz="1300" dirty="0"/>
            </a:br>
            <a:r>
              <a:rPr lang="nl-NL" i="1" dirty="0"/>
              <a:t>Schrijf ALLES wat je je herinnert over een onderwerp op, zonder af te kijken. Dump alles wat in je geheugen zit!</a:t>
            </a:r>
            <a:br>
              <a:rPr lang="nl-NL" dirty="0"/>
            </a:br>
            <a:endParaRPr lang="nl-NL" dirty="0"/>
          </a:p>
        </p:txBody>
      </p:sp>
      <p:sp>
        <p:nvSpPr>
          <p:cNvPr id="4" name="Tijdelijke aanduiding voor inhoud 2">
            <a:extLst>
              <a:ext uri="{FF2B5EF4-FFF2-40B4-BE49-F238E27FC236}">
                <a16:creationId xmlns:a16="http://schemas.microsoft.com/office/drawing/2014/main" id="{EA9CA35D-515D-487B-AD5D-AAF236D1AD40}"/>
              </a:ext>
            </a:extLst>
          </p:cNvPr>
          <p:cNvSpPr txBox="1">
            <a:spLocks/>
          </p:cNvSpPr>
          <p:nvPr/>
        </p:nvSpPr>
        <p:spPr>
          <a:xfrm>
            <a:off x="848557" y="2589321"/>
            <a:ext cx="10515600" cy="155655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Lees de tekst (of filmpje) die je moet weten 1x intensief door</a:t>
            </a:r>
          </a:p>
          <a:p>
            <a:r>
              <a:rPr lang="nl-NL" dirty="0"/>
              <a:t>Wacht enkele minuten, of langer (= beter), drink een kopje thee.</a:t>
            </a:r>
          </a:p>
        </p:txBody>
      </p:sp>
      <p:sp>
        <p:nvSpPr>
          <p:cNvPr id="7" name="Tijdelijke aanduiding voor inhoud 2">
            <a:extLst>
              <a:ext uri="{FF2B5EF4-FFF2-40B4-BE49-F238E27FC236}">
                <a16:creationId xmlns:a16="http://schemas.microsoft.com/office/drawing/2014/main" id="{ECE207EC-C645-49AD-80DD-AEEA527E6FB1}"/>
              </a:ext>
            </a:extLst>
          </p:cNvPr>
          <p:cNvSpPr txBox="1">
            <a:spLocks/>
          </p:cNvSpPr>
          <p:nvPr/>
        </p:nvSpPr>
        <p:spPr>
          <a:xfrm>
            <a:off x="841159" y="4375212"/>
            <a:ext cx="6030158" cy="218538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t>Tip: Je kunt ook eens </a:t>
            </a:r>
            <a:r>
              <a:rPr lang="nl-NL" sz="2400" u="sng" dirty="0"/>
              <a:t>beginnen</a:t>
            </a:r>
            <a:r>
              <a:rPr lang="nl-NL" sz="2400" dirty="0"/>
              <a:t> met een </a:t>
            </a:r>
            <a:r>
              <a:rPr lang="nl-NL" sz="2400" dirty="0" err="1"/>
              <a:t>braindump</a:t>
            </a:r>
            <a:r>
              <a:rPr lang="nl-NL" sz="2400" dirty="0"/>
              <a:t>, dus voordat je begint met lezen. Zo kun je ontdekken wat je nu allemaal al weet. Dit helpt bij het leren van de nieuwe stof.</a:t>
            </a:r>
          </a:p>
          <a:p>
            <a:pPr marL="0" indent="0">
              <a:buNone/>
            </a:pPr>
            <a:r>
              <a:rPr lang="nl-NL" sz="2400" dirty="0"/>
              <a:t>Of begin met de </a:t>
            </a:r>
            <a:r>
              <a:rPr lang="nl-NL" sz="2400" dirty="0" err="1"/>
              <a:t>braindump</a:t>
            </a:r>
            <a:r>
              <a:rPr lang="nl-NL" sz="2400" dirty="0"/>
              <a:t> als het je 2</a:t>
            </a:r>
            <a:r>
              <a:rPr lang="nl-NL" sz="2400" baseline="30000" dirty="0"/>
              <a:t>e</a:t>
            </a:r>
            <a:r>
              <a:rPr lang="nl-NL" sz="2400" dirty="0"/>
              <a:t> sessie is</a:t>
            </a:r>
          </a:p>
        </p:txBody>
      </p:sp>
      <p:pic>
        <p:nvPicPr>
          <p:cNvPr id="8" name="Afbeelding 7">
            <a:extLst>
              <a:ext uri="{FF2B5EF4-FFF2-40B4-BE49-F238E27FC236}">
                <a16:creationId xmlns:a16="http://schemas.microsoft.com/office/drawing/2014/main" id="{B70A0E1B-3A03-4123-8018-C22310D53661}"/>
              </a:ext>
            </a:extLst>
          </p:cNvPr>
          <p:cNvPicPr>
            <a:picLocks noChangeAspect="1"/>
          </p:cNvPicPr>
          <p:nvPr/>
        </p:nvPicPr>
        <p:blipFill rotWithShape="1">
          <a:blip r:embed="rId2">
            <a:extLst>
              <a:ext uri="{28A0092B-C50C-407E-A947-70E740481C1C}">
                <a14:useLocalDpi xmlns:a14="http://schemas.microsoft.com/office/drawing/2010/main" val="0"/>
              </a:ext>
            </a:extLst>
          </a:blip>
          <a:srcRect l="28744" r="29293"/>
          <a:stretch/>
        </p:blipFill>
        <p:spPr>
          <a:xfrm rot="643818">
            <a:off x="8265247" y="3862537"/>
            <a:ext cx="2202954" cy="2624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0200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55955" y="541538"/>
            <a:ext cx="10515600" cy="1384916"/>
          </a:xfrm>
        </p:spPr>
        <p:txBody>
          <a:bodyPr>
            <a:normAutofit fontScale="90000"/>
          </a:bodyPr>
          <a:lstStyle/>
          <a:p>
            <a:r>
              <a:rPr lang="nl-NL" u="sng" dirty="0"/>
              <a:t>Braindump (uitvoering)</a:t>
            </a:r>
            <a:br>
              <a:rPr lang="nl-NL" dirty="0"/>
            </a:br>
            <a:br>
              <a:rPr lang="nl-NL" sz="1300" dirty="0"/>
            </a:br>
            <a:br>
              <a:rPr lang="nl-NL" dirty="0"/>
            </a:br>
            <a:endParaRPr lang="nl-NL" dirty="0"/>
          </a:p>
        </p:txBody>
      </p:sp>
      <p:sp>
        <p:nvSpPr>
          <p:cNvPr id="4" name="Tijdelijke aanduiding voor inhoud 2">
            <a:extLst>
              <a:ext uri="{FF2B5EF4-FFF2-40B4-BE49-F238E27FC236}">
                <a16:creationId xmlns:a16="http://schemas.microsoft.com/office/drawing/2014/main" id="{EA9CA35D-515D-487B-AD5D-AAF236D1AD40}"/>
              </a:ext>
            </a:extLst>
          </p:cNvPr>
          <p:cNvSpPr txBox="1">
            <a:spLocks/>
          </p:cNvSpPr>
          <p:nvPr/>
        </p:nvSpPr>
        <p:spPr>
          <a:xfrm>
            <a:off x="768658" y="991340"/>
            <a:ext cx="10515600" cy="578232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Neem een leeg blad papier</a:t>
            </a:r>
          </a:p>
          <a:p>
            <a:r>
              <a:rPr lang="nl-NL" dirty="0"/>
              <a:t>Schrijf alles op wat je je nog herinnert</a:t>
            </a:r>
          </a:p>
          <a:p>
            <a:r>
              <a:rPr lang="nl-NL" dirty="0"/>
              <a:t>Het kan in losse woorden, in schema’s, je mag ook tekeningen of een mindmap maken.</a:t>
            </a:r>
          </a:p>
          <a:p>
            <a:r>
              <a:rPr lang="nl-NL" dirty="0"/>
              <a:t>Geef niet  te snel op, haal alles er uit!</a:t>
            </a:r>
          </a:p>
          <a:p>
            <a:r>
              <a:rPr lang="nl-NL" dirty="0"/>
              <a:t>KLAAR?</a:t>
            </a:r>
          </a:p>
          <a:p>
            <a:r>
              <a:rPr lang="nl-NL" dirty="0"/>
              <a:t>Pak je boek er bij en controleer.</a:t>
            </a:r>
          </a:p>
          <a:p>
            <a:r>
              <a:rPr lang="nl-NL" dirty="0"/>
              <a:t>Schrijf belangrijke begrippen die je was vergeten er nu bij en geef deze een andere kleur.</a:t>
            </a:r>
          </a:p>
          <a:p>
            <a:r>
              <a:rPr lang="nl-NL" dirty="0"/>
              <a:t>Doe hetzelfde een paar dagen later weer en kijk of het beter gaat.(je kunt dan ook direct met de </a:t>
            </a:r>
            <a:r>
              <a:rPr lang="nl-NL" dirty="0" err="1"/>
              <a:t>braindump</a:t>
            </a:r>
            <a:r>
              <a:rPr lang="nl-NL" dirty="0"/>
              <a:t> starten)</a:t>
            </a:r>
          </a:p>
          <a:p>
            <a:endParaRPr lang="nl-NL" dirty="0"/>
          </a:p>
        </p:txBody>
      </p:sp>
    </p:spTree>
    <p:extLst>
      <p:ext uri="{BB962C8B-B14F-4D97-AF65-F5344CB8AC3E}">
        <p14:creationId xmlns:p14="http://schemas.microsoft.com/office/powerpoint/2010/main" val="77977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illustratie&#10;&#10;Automatisch gegenereerde beschrijving">
            <a:extLst>
              <a:ext uri="{FF2B5EF4-FFF2-40B4-BE49-F238E27FC236}">
                <a16:creationId xmlns:a16="http://schemas.microsoft.com/office/drawing/2014/main" id="{B34E85C2-736D-4F8C-A424-FCE6D4BC36CD}"/>
              </a:ext>
            </a:extLst>
          </p:cNvPr>
          <p:cNvPicPr>
            <a:picLocks noChangeAspect="1"/>
          </p:cNvPicPr>
          <p:nvPr/>
        </p:nvPicPr>
        <p:blipFill rotWithShape="1">
          <a:blip r:embed="rId2">
            <a:alphaModFix amt="52000"/>
            <a:extLst>
              <a:ext uri="{BEBA8EAE-BF5A-486C-A8C5-ECC9F3942E4B}">
                <a14:imgProps xmlns:a14="http://schemas.microsoft.com/office/drawing/2010/main">
                  <a14:imgLayer r:embed="rId3">
                    <a14:imgEffect>
                      <a14:brightnessContrast bright="45000" contrast="27000"/>
                    </a14:imgEffect>
                  </a14:imgLayer>
                </a14:imgProps>
              </a:ext>
              <a:ext uri="{28A0092B-C50C-407E-A947-70E740481C1C}">
                <a14:useLocalDpi xmlns:a14="http://schemas.microsoft.com/office/drawing/2010/main" val="0"/>
              </a:ext>
            </a:extLst>
          </a:blip>
          <a:srcRect r="49477"/>
          <a:stretch/>
        </p:blipFill>
        <p:spPr>
          <a:xfrm>
            <a:off x="6294034" y="93306"/>
            <a:ext cx="5897966" cy="6470735"/>
          </a:xfrm>
          <a:prstGeom prst="rect">
            <a:avLst/>
          </a:prstGeom>
        </p:spPr>
      </p:pic>
      <p:sp>
        <p:nvSpPr>
          <p:cNvPr id="2" name="Titel 1">
            <a:extLst>
              <a:ext uri="{FF2B5EF4-FFF2-40B4-BE49-F238E27FC236}">
                <a16:creationId xmlns:a16="http://schemas.microsoft.com/office/drawing/2014/main" id="{4F624DD6-4245-4121-85AC-63752E2A79CF}"/>
              </a:ext>
            </a:extLst>
          </p:cNvPr>
          <p:cNvSpPr>
            <a:spLocks noGrp="1"/>
          </p:cNvSpPr>
          <p:nvPr>
            <p:ph type="title"/>
          </p:nvPr>
        </p:nvSpPr>
        <p:spPr>
          <a:xfrm>
            <a:off x="838200" y="365125"/>
            <a:ext cx="10515600" cy="6115574"/>
          </a:xfrm>
        </p:spPr>
        <p:txBody>
          <a:bodyPr>
            <a:normAutofit/>
          </a:bodyPr>
          <a:lstStyle/>
          <a:p>
            <a:pPr algn="ctr"/>
            <a:r>
              <a:rPr lang="nl-NL" dirty="0">
                <a:latin typeface="Amasis MT Pro Black" panose="020B0604020202020204" pitchFamily="18" charset="0"/>
              </a:rPr>
              <a:t>Let op!!!</a:t>
            </a:r>
            <a:br>
              <a:rPr lang="nl-NL" dirty="0">
                <a:latin typeface="Amasis MT Pro Black" panose="020B0604020202020204" pitchFamily="18" charset="0"/>
              </a:rPr>
            </a:br>
            <a:r>
              <a:rPr lang="nl-NL" dirty="0">
                <a:latin typeface="Amasis MT Pro Black" panose="020B0604020202020204" pitchFamily="18" charset="0"/>
              </a:rPr>
              <a:t>Je mag tijdens het leren fouten maken. Sterker nog…iedereen maakt fouten tijdens het leren, ook Einstein…</a:t>
            </a:r>
            <a:r>
              <a:rPr lang="nl-NL" dirty="0">
                <a:latin typeface="Amasis MT Pro Black" panose="020B0604020202020204" pitchFamily="18" charset="0"/>
                <a:sym typeface="Wingdings" panose="05000000000000000000" pitchFamily="2" charset="2"/>
              </a:rPr>
              <a:t></a:t>
            </a:r>
            <a:br>
              <a:rPr lang="nl-NL" dirty="0">
                <a:latin typeface="Amasis MT Pro Black" panose="020B0604020202020204" pitchFamily="18" charset="0"/>
              </a:rPr>
            </a:br>
            <a:br>
              <a:rPr lang="nl-NL" dirty="0">
                <a:latin typeface="Amasis MT Pro Black" panose="020B0604020202020204" pitchFamily="18" charset="0"/>
              </a:rPr>
            </a:br>
            <a:r>
              <a:rPr lang="nl-NL" dirty="0">
                <a:latin typeface="Amasis MT Pro Black" panose="020B0604020202020204" pitchFamily="18" charset="0"/>
              </a:rPr>
              <a:t>Je zult zien dat je steeds beter wordt.</a:t>
            </a:r>
            <a:br>
              <a:rPr lang="nl-NL" dirty="0">
                <a:latin typeface="Amasis MT Pro Black" panose="020B0604020202020204" pitchFamily="18" charset="0"/>
              </a:rPr>
            </a:br>
            <a:br>
              <a:rPr lang="nl-NL" dirty="0">
                <a:latin typeface="Amasis MT Pro Black" panose="020B0604020202020204" pitchFamily="18" charset="0"/>
              </a:rPr>
            </a:br>
            <a:r>
              <a:rPr lang="nl-NL" dirty="0">
                <a:latin typeface="Amasis MT Pro Black" panose="020B0604020202020204" pitchFamily="18" charset="0"/>
              </a:rPr>
              <a:t>Maak het je hersenen moeilijk.</a:t>
            </a:r>
            <a:br>
              <a:rPr lang="nl-NL" dirty="0">
                <a:latin typeface="Amasis MT Pro Black" panose="020B0604020202020204" pitchFamily="18" charset="0"/>
              </a:rPr>
            </a:br>
            <a:r>
              <a:rPr lang="nl-NL" dirty="0">
                <a:latin typeface="Amasis MT Pro Black" panose="020B0604020202020204" pitchFamily="18" charset="0"/>
              </a:rPr>
              <a:t>Zo krijg je hersenspierballen!</a:t>
            </a:r>
          </a:p>
        </p:txBody>
      </p:sp>
    </p:spTree>
    <p:extLst>
      <p:ext uri="{BB962C8B-B14F-4D97-AF65-F5344CB8AC3E}">
        <p14:creationId xmlns:p14="http://schemas.microsoft.com/office/powerpoint/2010/main" val="2743503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Vragen stellen</a:t>
            </a:r>
          </a:p>
        </p:txBody>
      </p:sp>
      <p:pic>
        <p:nvPicPr>
          <p:cNvPr id="6" name="Afbeelding 5" descr="Afbeelding met tekst, vectorafbeeldingen, sushi&#10;&#10;Automatisch gegenereerde beschrijving">
            <a:extLst>
              <a:ext uri="{FF2B5EF4-FFF2-40B4-BE49-F238E27FC236}">
                <a16:creationId xmlns:a16="http://schemas.microsoft.com/office/drawing/2014/main" id="{594D3B72-67EB-4585-9B01-BB683B6BC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978" y="1807539"/>
            <a:ext cx="11176000" cy="5050461"/>
          </a:xfrm>
          <a:prstGeom prst="rect">
            <a:avLst/>
          </a:prstGeom>
        </p:spPr>
      </p:pic>
    </p:spTree>
    <p:extLst>
      <p:ext uri="{BB962C8B-B14F-4D97-AF65-F5344CB8AC3E}">
        <p14:creationId xmlns:p14="http://schemas.microsoft.com/office/powerpoint/2010/main" val="414764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p:txBody>
          <a:bodyPr>
            <a:normAutofit fontScale="90000"/>
          </a:bodyPr>
          <a:lstStyle/>
          <a:p>
            <a:r>
              <a:rPr lang="nl-NL" u="sng" dirty="0"/>
              <a:t>Jezelf vragen stellen (voorbereiding)</a:t>
            </a:r>
            <a:br>
              <a:rPr lang="nl-NL" dirty="0"/>
            </a:br>
            <a:r>
              <a:rPr lang="nl-NL" i="1" dirty="0"/>
              <a:t>Bedenk vragen bij de lesstof.</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38200" y="1436914"/>
            <a:ext cx="10993016" cy="5253135"/>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nl-NL" sz="4100" dirty="0"/>
              <a:t>Pak je boek</a:t>
            </a:r>
          </a:p>
          <a:p>
            <a:r>
              <a:rPr lang="nl-NL" sz="4100" dirty="0"/>
              <a:t>Zorg dat je globaal zicht hebt op de inhoud en structuur door:</a:t>
            </a:r>
          </a:p>
          <a:p>
            <a:pPr lvl="1"/>
            <a:r>
              <a:rPr lang="nl-NL" sz="3100" dirty="0"/>
              <a:t>Het hoofdstuk even door te bladeren en</a:t>
            </a:r>
          </a:p>
          <a:p>
            <a:pPr lvl="1"/>
            <a:r>
              <a:rPr lang="nl-NL" sz="3100" dirty="0"/>
              <a:t>Te kijken naar tussenkopjes, vetgedrukte woorden en illustraties</a:t>
            </a:r>
          </a:p>
          <a:p>
            <a:pPr lvl="1"/>
            <a:r>
              <a:rPr lang="nl-NL" sz="3100" dirty="0"/>
              <a:t>Eventueel begrippen voor jezelf te verklaren</a:t>
            </a:r>
          </a:p>
          <a:p>
            <a:r>
              <a:rPr lang="nl-NL" sz="4100" dirty="0"/>
              <a:t>Lees daarna een alinea of aantal alinea’s door.</a:t>
            </a:r>
          </a:p>
          <a:p>
            <a:r>
              <a:rPr lang="nl-NL" sz="4100" dirty="0"/>
              <a:t>Bedenk nu steeds een vraag over wat je gelezen hebt. Of denk: wat zou de docent mij hierover kunnen vragen?</a:t>
            </a:r>
          </a:p>
          <a:p>
            <a:r>
              <a:rPr lang="nl-NL" sz="4100" dirty="0"/>
              <a:t>Denk aan de vraagwoorden: Hoe, wat, waar, waarom, wie, wanneer.</a:t>
            </a:r>
          </a:p>
          <a:p>
            <a:r>
              <a:rPr lang="nl-NL" sz="4100" dirty="0"/>
              <a:t>Denk ook aan </a:t>
            </a:r>
            <a:r>
              <a:rPr lang="nl-NL" sz="4100" u="sng" dirty="0"/>
              <a:t>verschillen</a:t>
            </a:r>
            <a:r>
              <a:rPr lang="nl-NL" sz="4100" dirty="0"/>
              <a:t> en </a:t>
            </a:r>
            <a:r>
              <a:rPr lang="nl-NL" sz="4100" u="sng" dirty="0"/>
              <a:t>oorzaak en gevolg.</a:t>
            </a:r>
          </a:p>
          <a:p>
            <a:r>
              <a:rPr lang="nl-NL" sz="4100" dirty="0"/>
              <a:t>Noteer de vragen op een blad (of zet ze in de kantlijn van je boek).</a:t>
            </a:r>
          </a:p>
          <a:p>
            <a:endParaRPr lang="nl-NL" sz="3000" dirty="0"/>
          </a:p>
          <a:p>
            <a:pPr lvl="1"/>
            <a:endParaRPr lang="nl-NL" sz="2200" dirty="0"/>
          </a:p>
        </p:txBody>
      </p:sp>
    </p:spTree>
    <p:extLst>
      <p:ext uri="{BB962C8B-B14F-4D97-AF65-F5344CB8AC3E}">
        <p14:creationId xmlns:p14="http://schemas.microsoft.com/office/powerpoint/2010/main" val="19247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p:txBody>
          <a:bodyPr>
            <a:normAutofit fontScale="90000"/>
          </a:bodyPr>
          <a:lstStyle/>
          <a:p>
            <a:r>
              <a:rPr lang="nl-NL" u="sng" dirty="0"/>
              <a:t>Jezelf vragen stellen (uitvoering)</a:t>
            </a:r>
            <a:br>
              <a:rPr lang="nl-NL" dirty="0"/>
            </a:b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38200" y="1436914"/>
            <a:ext cx="10515600" cy="4991878"/>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nl-NL" dirty="0"/>
              <a:t>Nadat je de vragen hebt opgeschreven, geef je antwoord zonder te spieken op een </a:t>
            </a:r>
            <a:r>
              <a:rPr lang="nl-NL" u="sng" dirty="0"/>
              <a:t>apart blad </a:t>
            </a:r>
            <a:r>
              <a:rPr lang="nl-NL" dirty="0"/>
              <a:t>(dan kun je ze later nog eens gebruiken)</a:t>
            </a:r>
          </a:p>
          <a:p>
            <a:r>
              <a:rPr lang="nl-NL" dirty="0"/>
              <a:t>Geef je antwoord zo uitgebreid mogelijk. Je mag hier ook informatie bij zetten die je al wist uit eerdere hoofdstukken (dan kun je de nieuwe stof koppelen aan wat je al weet, waardoor je het beter onthoudt).</a:t>
            </a:r>
          </a:p>
          <a:p>
            <a:r>
              <a:rPr lang="nl-NL" dirty="0"/>
              <a:t>Controleer je antwoord</a:t>
            </a:r>
          </a:p>
          <a:p>
            <a:r>
              <a:rPr lang="nl-NL" dirty="0"/>
              <a:t>Na een paar dagen probeer je de vragen weer te beantwoorden, zonder te spieken, maar wél achteraf te </a:t>
            </a:r>
            <a:r>
              <a:rPr lang="nl-NL" u="sng" dirty="0"/>
              <a:t>controleren</a:t>
            </a:r>
            <a:r>
              <a:rPr lang="nl-NL" dirty="0"/>
              <a:t>.</a:t>
            </a:r>
          </a:p>
          <a:p>
            <a:endParaRPr lang="nl-NL" sz="3000" dirty="0"/>
          </a:p>
          <a:p>
            <a:endParaRPr lang="nl-NL" sz="3000" dirty="0"/>
          </a:p>
          <a:p>
            <a:pPr lvl="1"/>
            <a:endParaRPr lang="nl-NL" sz="2200" dirty="0"/>
          </a:p>
        </p:txBody>
      </p:sp>
    </p:spTree>
    <p:extLst>
      <p:ext uri="{BB962C8B-B14F-4D97-AF65-F5344CB8AC3E}">
        <p14:creationId xmlns:p14="http://schemas.microsoft.com/office/powerpoint/2010/main" val="2198518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23CCC-37B5-4903-AE89-27812F04746C}"/>
              </a:ext>
            </a:extLst>
          </p:cNvPr>
          <p:cNvSpPr>
            <a:spLocks noGrp="1"/>
          </p:cNvSpPr>
          <p:nvPr>
            <p:ph type="title"/>
          </p:nvPr>
        </p:nvSpPr>
        <p:spPr>
          <a:xfrm>
            <a:off x="838200" y="365125"/>
            <a:ext cx="4625622" cy="5798608"/>
          </a:xfrm>
        </p:spPr>
        <p:txBody>
          <a:bodyPr>
            <a:normAutofit/>
          </a:bodyPr>
          <a:lstStyle/>
          <a:p>
            <a:r>
              <a:rPr lang="nl-NL" dirty="0"/>
              <a:t>Als je jezelf vragen stelt en je kunt het antwoord niet vinden…..ga dan naar je docent.</a:t>
            </a:r>
            <a:br>
              <a:rPr lang="nl-NL" dirty="0"/>
            </a:br>
            <a:r>
              <a:rPr lang="nl-NL" dirty="0"/>
              <a:t>Docenten zijn dol op vragen!</a:t>
            </a:r>
          </a:p>
        </p:txBody>
      </p:sp>
      <p:pic>
        <p:nvPicPr>
          <p:cNvPr id="5" name="Tijdelijke aanduiding voor inhoud 4" descr="Afbeelding met illustratie&#10;&#10;Automatisch gegenereerde beschrijving">
            <a:extLst>
              <a:ext uri="{FF2B5EF4-FFF2-40B4-BE49-F238E27FC236}">
                <a16:creationId xmlns:a16="http://schemas.microsoft.com/office/drawing/2014/main" id="{7003AD95-F192-4AAC-8843-4F1A95BED1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58" t="5596" r="4031" b="7713"/>
          <a:stretch/>
        </p:blipFill>
        <p:spPr>
          <a:xfrm>
            <a:off x="5497690" y="0"/>
            <a:ext cx="6565974" cy="6581814"/>
          </a:xfrm>
        </p:spPr>
      </p:pic>
    </p:spTree>
    <p:extLst>
      <p:ext uri="{BB962C8B-B14F-4D97-AF65-F5344CB8AC3E}">
        <p14:creationId xmlns:p14="http://schemas.microsoft.com/office/powerpoint/2010/main" val="85732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Uitleggen</a:t>
            </a:r>
          </a:p>
        </p:txBody>
      </p:sp>
      <p:pic>
        <p:nvPicPr>
          <p:cNvPr id="4" name="Afbeelding 3">
            <a:extLst>
              <a:ext uri="{FF2B5EF4-FFF2-40B4-BE49-F238E27FC236}">
                <a16:creationId xmlns:a16="http://schemas.microsoft.com/office/drawing/2014/main" id="{1A06519A-C55F-45BA-A23F-B374B3B23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5200"/>
            <a:ext cx="12192000" cy="4622800"/>
          </a:xfrm>
          <a:prstGeom prst="rect">
            <a:avLst/>
          </a:prstGeom>
        </p:spPr>
      </p:pic>
    </p:spTree>
    <p:extLst>
      <p:ext uri="{BB962C8B-B14F-4D97-AF65-F5344CB8AC3E}">
        <p14:creationId xmlns:p14="http://schemas.microsoft.com/office/powerpoint/2010/main" val="2107057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Uitleggen (voorbereiding)</a:t>
            </a:r>
            <a:br>
              <a:rPr lang="nl-NL" dirty="0"/>
            </a:br>
            <a:r>
              <a:rPr lang="nl-NL" i="1" dirty="0"/>
              <a:t>Je legt de stof uit aan jezelf of aan iemand anders, zodat je heel goed nadenkt hoe het écht in elkaar zit.</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47530" y="2313991"/>
            <a:ext cx="10515600" cy="4469363"/>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nl-NL" sz="3000" dirty="0"/>
              <a:t>Je neemt het lesmateriaal, of een instructiefilm, of een specifieke opdracht uit je boek.</a:t>
            </a:r>
          </a:p>
          <a:p>
            <a:r>
              <a:rPr lang="nl-NL" sz="3000" dirty="0"/>
              <a:t>Bestudeer de stof grondig en let hierbij weer op de woorden: Waarom, hoe, wat, wie, wanneer, waar, enzovoort. Probeer glashelder te krijgen wat er aan de hand is in bijvoorbeeld deze economische tekst.</a:t>
            </a:r>
          </a:p>
          <a:p>
            <a:r>
              <a:rPr lang="nl-NL" sz="3000" dirty="0"/>
              <a:t>Doe dit al lezende hardop voor jezelf.</a:t>
            </a:r>
          </a:p>
          <a:p>
            <a:r>
              <a:rPr lang="nl-NL" sz="3000" dirty="0"/>
              <a:t>Als je de alinea of het onderwerp goed bestudeerd hebt, begin je met de uitleg (zonder te spieken)</a:t>
            </a:r>
          </a:p>
          <a:p>
            <a:r>
              <a:rPr lang="nl-NL" sz="3000" dirty="0"/>
              <a:t>Gebruik of bedenk eventueel voorbeelden, waarmee je het uitleggen kunt vergemakkelijken. Zie het voor je!</a:t>
            </a:r>
          </a:p>
          <a:p>
            <a:endParaRPr lang="nl-NL" sz="3000" dirty="0"/>
          </a:p>
          <a:p>
            <a:pPr lvl="1"/>
            <a:endParaRPr lang="nl-NL" sz="2200" dirty="0"/>
          </a:p>
        </p:txBody>
      </p:sp>
    </p:spTree>
    <p:extLst>
      <p:ext uri="{BB962C8B-B14F-4D97-AF65-F5344CB8AC3E}">
        <p14:creationId xmlns:p14="http://schemas.microsoft.com/office/powerpoint/2010/main" val="4290527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Uitleggen (uitvoering)</a:t>
            </a:r>
            <a:br>
              <a:rPr lang="nl-NL" dirty="0"/>
            </a:b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19538" y="1800808"/>
            <a:ext cx="10515600" cy="4469363"/>
          </a:xfrm>
        </p:spPr>
        <p:style>
          <a:lnRef idx="2">
            <a:schemeClr val="accent5"/>
          </a:lnRef>
          <a:fillRef idx="1">
            <a:schemeClr val="lt1"/>
          </a:fillRef>
          <a:effectRef idx="0">
            <a:schemeClr val="accent5"/>
          </a:effectRef>
          <a:fontRef idx="minor">
            <a:schemeClr val="dk1"/>
          </a:fontRef>
        </p:style>
        <p:txBody>
          <a:bodyPr>
            <a:normAutofit/>
          </a:bodyPr>
          <a:lstStyle/>
          <a:p>
            <a:r>
              <a:rPr lang="nl-NL" sz="3000" dirty="0"/>
              <a:t>Leg de stof stap voor stap uit, waarbij je weer let op de waarom, wie wat, waar hoe-vragen.</a:t>
            </a:r>
          </a:p>
          <a:p>
            <a:r>
              <a:rPr lang="nl-NL" sz="3000" dirty="0"/>
              <a:t>Zet eventueel stappen op papier, alsof je voor het bord staat uit te leggen. Trek pijlen, onderstreep, het kan niet gek genoeg.</a:t>
            </a:r>
          </a:p>
          <a:p>
            <a:r>
              <a:rPr lang="nl-NL" sz="3000" dirty="0"/>
              <a:t>Gebruik eigen woorden en leg uit waarom je iets doet, of waarom iets zo is. Gebruik de (zelfbedachte) voorbeelden!</a:t>
            </a:r>
          </a:p>
          <a:p>
            <a:r>
              <a:rPr lang="nl-NL" sz="3000" dirty="0"/>
              <a:t>Je kunt dit na elk stuk tekst, of na elke instructievideo doen.</a:t>
            </a:r>
          </a:p>
          <a:p>
            <a:r>
              <a:rPr lang="nl-NL" sz="3000" dirty="0"/>
              <a:t>Controleer kort of het klopt door terug te kijken in je boek.</a:t>
            </a:r>
          </a:p>
          <a:p>
            <a:endParaRPr lang="nl-NL" sz="3000" dirty="0"/>
          </a:p>
          <a:p>
            <a:pPr lvl="1"/>
            <a:endParaRPr lang="nl-NL" sz="2200" dirty="0"/>
          </a:p>
        </p:txBody>
      </p:sp>
    </p:spTree>
    <p:extLst>
      <p:ext uri="{BB962C8B-B14F-4D97-AF65-F5344CB8AC3E}">
        <p14:creationId xmlns:p14="http://schemas.microsoft.com/office/powerpoint/2010/main" val="2708844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94F6901-1899-4390-9D38-BA08DD882935}"/>
              </a:ext>
            </a:extLst>
          </p:cNvPr>
          <p:cNvPicPr>
            <a:picLocks noChangeAspect="1"/>
          </p:cNvPicPr>
          <p:nvPr/>
        </p:nvPicPr>
        <p:blipFill>
          <a:blip r:embed="rId2"/>
          <a:stretch>
            <a:fillRect/>
          </a:stretch>
        </p:blipFill>
        <p:spPr>
          <a:xfrm>
            <a:off x="1142308" y="4284"/>
            <a:ext cx="9907383" cy="6849431"/>
          </a:xfrm>
          <a:prstGeom prst="rect">
            <a:avLst/>
          </a:prstGeom>
        </p:spPr>
      </p:pic>
    </p:spTree>
    <p:extLst>
      <p:ext uri="{BB962C8B-B14F-4D97-AF65-F5344CB8AC3E}">
        <p14:creationId xmlns:p14="http://schemas.microsoft.com/office/powerpoint/2010/main" val="6709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DE38898-D52E-4963-B06C-05AAF36DDA1E}"/>
              </a:ext>
            </a:extLst>
          </p:cNvPr>
          <p:cNvSpPr>
            <a:spLocks noGrp="1"/>
          </p:cNvSpPr>
          <p:nvPr>
            <p:ph type="ctrTitle"/>
          </p:nvPr>
        </p:nvSpPr>
        <p:spPr>
          <a:xfrm>
            <a:off x="880535" y="1885245"/>
            <a:ext cx="4620584" cy="2968977"/>
          </a:xfrm>
        </p:spPr>
        <p:txBody>
          <a:bodyPr>
            <a:normAutofit/>
          </a:bodyPr>
          <a:lstStyle/>
          <a:p>
            <a:pPr algn="l"/>
            <a:r>
              <a:rPr lang="nl-NL" sz="4400" b="1" dirty="0"/>
              <a:t>Doe af en toe ook even iets leuks.</a:t>
            </a:r>
            <a:br>
              <a:rPr lang="nl-NL" sz="4400" b="1" dirty="0"/>
            </a:br>
            <a:r>
              <a:rPr lang="nl-NL" sz="4400" b="1" dirty="0"/>
              <a:t>Neem voldoende pauze!</a:t>
            </a:r>
          </a:p>
        </p:txBody>
      </p:sp>
      <p:pic>
        <p:nvPicPr>
          <p:cNvPr id="5" name="Afbeelding 4" descr="Afbeelding met voedsel, boterham, snacks&#10;&#10;Automatisch gegenereerde beschrijving">
            <a:extLst>
              <a:ext uri="{FF2B5EF4-FFF2-40B4-BE49-F238E27FC236}">
                <a16:creationId xmlns:a16="http://schemas.microsoft.com/office/drawing/2014/main" id="{A13F25C6-913F-4488-A4F6-CA11595A00AC}"/>
              </a:ext>
            </a:extLst>
          </p:cNvPr>
          <p:cNvPicPr>
            <a:picLocks noChangeAspect="1"/>
          </p:cNvPicPr>
          <p:nvPr/>
        </p:nvPicPr>
        <p:blipFill rotWithShape="1">
          <a:blip r:embed="rId2">
            <a:extLst>
              <a:ext uri="{28A0092B-C50C-407E-A947-70E740481C1C}">
                <a14:useLocalDpi xmlns:a14="http://schemas.microsoft.com/office/drawing/2010/main" val="0"/>
              </a:ext>
            </a:extLst>
          </a:blip>
          <a:srcRect l="10702" r="235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598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Samenvatten</a:t>
            </a:r>
          </a:p>
        </p:txBody>
      </p:sp>
      <p:pic>
        <p:nvPicPr>
          <p:cNvPr id="5" name="Afbeelding 4" descr="Afbeelding met tekst&#10;&#10;Automatisch gegenereerde beschrijving">
            <a:extLst>
              <a:ext uri="{FF2B5EF4-FFF2-40B4-BE49-F238E27FC236}">
                <a16:creationId xmlns:a16="http://schemas.microsoft.com/office/drawing/2014/main" id="{2E5892D2-23EF-4A2F-BDB3-6415B99C5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3591"/>
            <a:ext cx="12192000" cy="4514409"/>
          </a:xfrm>
          <a:prstGeom prst="rect">
            <a:avLst/>
          </a:prstGeom>
        </p:spPr>
      </p:pic>
    </p:spTree>
    <p:extLst>
      <p:ext uri="{BB962C8B-B14F-4D97-AF65-F5344CB8AC3E}">
        <p14:creationId xmlns:p14="http://schemas.microsoft.com/office/powerpoint/2010/main" val="215806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291353" y="897152"/>
            <a:ext cx="10188388" cy="848533"/>
          </a:xfrm>
        </p:spPr>
        <p:txBody>
          <a:bodyPr>
            <a:normAutofit fontScale="90000"/>
          </a:bodyPr>
          <a:lstStyle/>
          <a:p>
            <a:r>
              <a:rPr lang="nl-NL" u="sng" dirty="0"/>
              <a:t>Samenvatten met de </a:t>
            </a:r>
            <a:r>
              <a:rPr lang="nl-NL" u="sng" dirty="0" err="1"/>
              <a:t>Cornell</a:t>
            </a:r>
            <a:r>
              <a:rPr lang="nl-NL" u="sng" dirty="0"/>
              <a:t>-methode (voorbereiding)</a:t>
            </a:r>
            <a:br>
              <a:rPr lang="nl-NL" u="sng" dirty="0"/>
            </a:br>
            <a:r>
              <a:rPr lang="nl-NL" i="1" dirty="0"/>
              <a:t>De belangrijkste delen van de stof in je eigen woorden, dus ZONDER overschrijven</a:t>
            </a:r>
            <a:br>
              <a:rPr lang="nl-NL" dirty="0"/>
            </a:b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19538" y="1800808"/>
            <a:ext cx="10515600" cy="4833074"/>
          </a:xfrm>
        </p:spPr>
        <p:style>
          <a:lnRef idx="2">
            <a:schemeClr val="accent5"/>
          </a:lnRef>
          <a:fillRef idx="1">
            <a:schemeClr val="lt1"/>
          </a:fillRef>
          <a:effectRef idx="0">
            <a:schemeClr val="accent5"/>
          </a:effectRef>
          <a:fontRef idx="minor">
            <a:schemeClr val="dk1"/>
          </a:fontRef>
        </p:style>
        <p:txBody>
          <a:bodyPr>
            <a:normAutofit lnSpcReduction="10000"/>
          </a:bodyPr>
          <a:lstStyle/>
          <a:p>
            <a:endParaRPr lang="nl-NL" sz="3000" dirty="0"/>
          </a:p>
          <a:p>
            <a:pPr lvl="1"/>
            <a:r>
              <a:rPr lang="nl-NL" sz="2800" dirty="0"/>
              <a:t>Neem een blad papier en maak de </a:t>
            </a:r>
            <a:r>
              <a:rPr lang="nl-NL" sz="2800" dirty="0" err="1"/>
              <a:t>Cornell</a:t>
            </a:r>
            <a:r>
              <a:rPr lang="nl-NL" sz="2800" dirty="0"/>
              <a:t>-indeling zoals het voorbeeld op de volgende kaart (de groene lijnen)</a:t>
            </a:r>
          </a:p>
          <a:p>
            <a:pPr lvl="1"/>
            <a:r>
              <a:rPr lang="nl-NL" sz="2800" dirty="0"/>
              <a:t>Lees nu een tekst, kijk een filmpje, luister naar je docent enzovoort</a:t>
            </a:r>
          </a:p>
          <a:p>
            <a:pPr lvl="1"/>
            <a:r>
              <a:rPr lang="nl-NL" sz="2800" dirty="0"/>
              <a:t>Leg in de rechterkolom in je eigen woorden uit wat je gehoord hebt en doe dit zo duidelijk mogelijk.</a:t>
            </a:r>
          </a:p>
          <a:p>
            <a:pPr lvl="1"/>
            <a:r>
              <a:rPr lang="nl-NL" sz="2800" dirty="0"/>
              <a:t>Schrijf in de </a:t>
            </a:r>
            <a:r>
              <a:rPr lang="nl-NL" sz="2800" dirty="0" err="1"/>
              <a:t>linkerkolom</a:t>
            </a:r>
            <a:r>
              <a:rPr lang="nl-NL" sz="2800" dirty="0"/>
              <a:t> het begrip of een vraag die bij deze uitleg hoort.</a:t>
            </a:r>
          </a:p>
          <a:p>
            <a:pPr lvl="1"/>
            <a:r>
              <a:rPr lang="nl-NL" sz="2800" dirty="0"/>
              <a:t>Schrijf onderaan de bladzijde waar deze bladzijde over gaat, zodat je het later snel terug kunt vinden en meteen voor jezelf duidelijk maakt waar je mee bezig was.</a:t>
            </a:r>
          </a:p>
          <a:p>
            <a:pPr lvl="1"/>
            <a:r>
              <a:rPr lang="nl-NL" sz="2800" dirty="0"/>
              <a:t>Je kunt dit blad later gebruiken om jezelf te testen</a:t>
            </a:r>
          </a:p>
          <a:p>
            <a:pPr lvl="1"/>
            <a:endParaRPr lang="nl-NL" sz="2200" dirty="0"/>
          </a:p>
        </p:txBody>
      </p:sp>
    </p:spTree>
    <p:extLst>
      <p:ext uri="{BB962C8B-B14F-4D97-AF65-F5344CB8AC3E}">
        <p14:creationId xmlns:p14="http://schemas.microsoft.com/office/powerpoint/2010/main" val="282667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304800" y="995091"/>
            <a:ext cx="11636188" cy="5755333"/>
          </a:xfrm>
        </p:spPr>
        <p:style>
          <a:lnRef idx="2">
            <a:schemeClr val="accent5"/>
          </a:lnRef>
          <a:fillRef idx="1">
            <a:schemeClr val="lt1"/>
          </a:fillRef>
          <a:effectRef idx="0">
            <a:schemeClr val="accent5"/>
          </a:effectRef>
          <a:fontRef idx="minor">
            <a:schemeClr val="dk1"/>
          </a:fontRef>
        </p:style>
        <p:txBody>
          <a:bodyPr>
            <a:normAutofit/>
          </a:bodyPr>
          <a:lstStyle/>
          <a:p>
            <a:pPr marL="457200" lvl="1" indent="0">
              <a:buNone/>
            </a:pPr>
            <a:r>
              <a:rPr lang="nl-NL" sz="2200" dirty="0"/>
              <a:t> </a:t>
            </a:r>
          </a:p>
        </p:txBody>
      </p:sp>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587189" y="395124"/>
            <a:ext cx="10188388" cy="546166"/>
          </a:xfrm>
        </p:spPr>
        <p:txBody>
          <a:bodyPr>
            <a:normAutofit fontScale="90000"/>
          </a:bodyPr>
          <a:lstStyle/>
          <a:p>
            <a:r>
              <a:rPr lang="nl-NL" u="sng" dirty="0"/>
              <a:t>Samenvatten met de </a:t>
            </a:r>
            <a:r>
              <a:rPr lang="nl-NL" u="sng" dirty="0" err="1"/>
              <a:t>Cornell</a:t>
            </a:r>
            <a:r>
              <a:rPr lang="nl-NL" u="sng" dirty="0"/>
              <a:t>-methode (uitvoering)</a:t>
            </a:r>
            <a:br>
              <a:rPr lang="nl-NL" u="sng" dirty="0"/>
            </a:br>
            <a:endParaRPr lang="nl-NL" i="1" dirty="0"/>
          </a:p>
        </p:txBody>
      </p:sp>
      <p:sp>
        <p:nvSpPr>
          <p:cNvPr id="5" name="Tekstvak 4">
            <a:extLst>
              <a:ext uri="{FF2B5EF4-FFF2-40B4-BE49-F238E27FC236}">
                <a16:creationId xmlns:a16="http://schemas.microsoft.com/office/drawing/2014/main" id="{77C7C66D-20A3-4544-9111-7112BB005B60}"/>
              </a:ext>
            </a:extLst>
          </p:cNvPr>
          <p:cNvSpPr txBox="1"/>
          <p:nvPr/>
        </p:nvSpPr>
        <p:spPr>
          <a:xfrm>
            <a:off x="3708462" y="1590242"/>
            <a:ext cx="7303337" cy="1446550"/>
          </a:xfrm>
          <a:prstGeom prst="rect">
            <a:avLst/>
          </a:prstGeom>
          <a:noFill/>
        </p:spPr>
        <p:txBody>
          <a:bodyPr wrap="square" rtlCol="0">
            <a:spAutoFit/>
          </a:bodyPr>
          <a:lstStyle/>
          <a:p>
            <a:r>
              <a:rPr lang="nl-NL" sz="2200" dirty="0">
                <a:solidFill>
                  <a:schemeClr val="accent1">
                    <a:lumMod val="75000"/>
                  </a:schemeClr>
                </a:solidFill>
                <a:latin typeface="Kalam" panose="02000000000000000000" pitchFamily="2" charset="0"/>
                <a:cs typeface="Kalam" panose="02000000000000000000" pitchFamily="2" charset="0"/>
              </a:rPr>
              <a:t>Als veel mensen spullen kopen uit het buitenland houden zij geen geld meer over om in Nederland te besteden. Dat is niet goed voor onze bedrijven. Nederland wil deze bedrijven beschermen. Dit zijn protectiemaatregelen.</a:t>
            </a:r>
          </a:p>
        </p:txBody>
      </p:sp>
      <p:sp>
        <p:nvSpPr>
          <p:cNvPr id="7" name="Tekstvak 6">
            <a:extLst>
              <a:ext uri="{FF2B5EF4-FFF2-40B4-BE49-F238E27FC236}">
                <a16:creationId xmlns:a16="http://schemas.microsoft.com/office/drawing/2014/main" id="{D54E5493-B281-433C-80A9-A29954845501}"/>
              </a:ext>
            </a:extLst>
          </p:cNvPr>
          <p:cNvSpPr txBox="1"/>
          <p:nvPr/>
        </p:nvSpPr>
        <p:spPr>
          <a:xfrm>
            <a:off x="651131" y="1700376"/>
            <a:ext cx="2537012" cy="923330"/>
          </a:xfrm>
          <a:prstGeom prst="rect">
            <a:avLst/>
          </a:prstGeom>
          <a:noFill/>
        </p:spPr>
        <p:txBody>
          <a:bodyPr wrap="square" rtlCol="0">
            <a:spAutoFit/>
          </a:bodyPr>
          <a:lstStyle/>
          <a:p>
            <a:r>
              <a:rPr lang="nl-NL" dirty="0">
                <a:solidFill>
                  <a:schemeClr val="accent1">
                    <a:lumMod val="75000"/>
                  </a:schemeClr>
                </a:solidFill>
                <a:latin typeface="Kalam" panose="02000000000000000000" pitchFamily="2" charset="0"/>
                <a:cs typeface="Kalam" panose="02000000000000000000" pitchFamily="2" charset="0"/>
              </a:rPr>
              <a:t>Protectiemaatregelen</a:t>
            </a:r>
          </a:p>
          <a:p>
            <a:r>
              <a:rPr lang="nl-NL" dirty="0">
                <a:solidFill>
                  <a:schemeClr val="accent1">
                    <a:lumMod val="75000"/>
                  </a:schemeClr>
                </a:solidFill>
                <a:latin typeface="Kalam" panose="02000000000000000000" pitchFamily="2" charset="0"/>
                <a:cs typeface="Kalam" panose="02000000000000000000" pitchFamily="2" charset="0"/>
              </a:rPr>
              <a:t>(waarom doet een land dat?)</a:t>
            </a:r>
          </a:p>
        </p:txBody>
      </p:sp>
      <p:cxnSp>
        <p:nvCxnSpPr>
          <p:cNvPr id="9" name="Rechte verbindingslijn 8">
            <a:extLst>
              <a:ext uri="{FF2B5EF4-FFF2-40B4-BE49-F238E27FC236}">
                <a16:creationId xmlns:a16="http://schemas.microsoft.com/office/drawing/2014/main" id="{D790597F-8930-4631-ACEF-C7EB0C61441A}"/>
              </a:ext>
            </a:extLst>
          </p:cNvPr>
          <p:cNvCxnSpPr>
            <a:cxnSpLocks/>
          </p:cNvCxnSpPr>
          <p:nvPr/>
        </p:nvCxnSpPr>
        <p:spPr>
          <a:xfrm>
            <a:off x="3505198" y="1568833"/>
            <a:ext cx="0" cy="4689639"/>
          </a:xfrm>
          <a:prstGeom prst="line">
            <a:avLst/>
          </a:prstGeom>
          <a:ln w="66675"/>
        </p:spPr>
        <p:style>
          <a:lnRef idx="1">
            <a:schemeClr val="accent6"/>
          </a:lnRef>
          <a:fillRef idx="0">
            <a:schemeClr val="accent6"/>
          </a:fillRef>
          <a:effectRef idx="0">
            <a:schemeClr val="accent6"/>
          </a:effectRef>
          <a:fontRef idx="minor">
            <a:schemeClr val="tx1"/>
          </a:fontRef>
        </p:style>
      </p:cxnSp>
      <p:cxnSp>
        <p:nvCxnSpPr>
          <p:cNvPr id="10" name="Rechte verbindingslijn 9">
            <a:extLst>
              <a:ext uri="{FF2B5EF4-FFF2-40B4-BE49-F238E27FC236}">
                <a16:creationId xmlns:a16="http://schemas.microsoft.com/office/drawing/2014/main" id="{68E8AE08-8C01-43FE-AAFD-3AA26F08718B}"/>
              </a:ext>
            </a:extLst>
          </p:cNvPr>
          <p:cNvCxnSpPr>
            <a:cxnSpLocks/>
          </p:cNvCxnSpPr>
          <p:nvPr/>
        </p:nvCxnSpPr>
        <p:spPr>
          <a:xfrm>
            <a:off x="792188" y="6258484"/>
            <a:ext cx="11023294" cy="0"/>
          </a:xfrm>
          <a:prstGeom prst="line">
            <a:avLst/>
          </a:prstGeom>
          <a:ln w="66675"/>
        </p:spPr>
        <p:style>
          <a:lnRef idx="1">
            <a:schemeClr val="accent6"/>
          </a:lnRef>
          <a:fillRef idx="0">
            <a:schemeClr val="accent6"/>
          </a:fillRef>
          <a:effectRef idx="0">
            <a:schemeClr val="accent6"/>
          </a:effectRef>
          <a:fontRef idx="minor">
            <a:schemeClr val="tx1"/>
          </a:fontRef>
        </p:style>
      </p:cxnSp>
      <p:sp>
        <p:nvSpPr>
          <p:cNvPr id="14" name="Tekstvak 13">
            <a:extLst>
              <a:ext uri="{FF2B5EF4-FFF2-40B4-BE49-F238E27FC236}">
                <a16:creationId xmlns:a16="http://schemas.microsoft.com/office/drawing/2014/main" id="{D67B1D83-D245-43E2-A243-F3D0B0092F73}"/>
              </a:ext>
            </a:extLst>
          </p:cNvPr>
          <p:cNvSpPr txBox="1"/>
          <p:nvPr/>
        </p:nvSpPr>
        <p:spPr>
          <a:xfrm>
            <a:off x="1748119" y="6320710"/>
            <a:ext cx="9588574" cy="369332"/>
          </a:xfrm>
          <a:prstGeom prst="rect">
            <a:avLst/>
          </a:prstGeom>
          <a:noFill/>
        </p:spPr>
        <p:txBody>
          <a:bodyPr wrap="square" rtlCol="0">
            <a:spAutoFit/>
          </a:bodyPr>
          <a:lstStyle/>
          <a:p>
            <a:r>
              <a:rPr lang="nl-NL" dirty="0">
                <a:solidFill>
                  <a:schemeClr val="accent1">
                    <a:lumMod val="75000"/>
                  </a:schemeClr>
                </a:solidFill>
                <a:latin typeface="Kalam" panose="02000000000000000000" pitchFamily="2" charset="0"/>
                <a:cs typeface="Kalam" panose="02000000000000000000" pitchFamily="2" charset="0"/>
              </a:rPr>
              <a:t>Samengevat: Protectiemaatregelen zorgen voor bescherming van de eigen economie</a:t>
            </a:r>
          </a:p>
        </p:txBody>
      </p:sp>
      <p:sp>
        <p:nvSpPr>
          <p:cNvPr id="15" name="Tekstvak 14">
            <a:extLst>
              <a:ext uri="{FF2B5EF4-FFF2-40B4-BE49-F238E27FC236}">
                <a16:creationId xmlns:a16="http://schemas.microsoft.com/office/drawing/2014/main" id="{826F5692-322E-46D8-93BF-178F1076F564}"/>
              </a:ext>
            </a:extLst>
          </p:cNvPr>
          <p:cNvSpPr txBox="1"/>
          <p:nvPr/>
        </p:nvSpPr>
        <p:spPr>
          <a:xfrm>
            <a:off x="645464" y="3784212"/>
            <a:ext cx="2868705" cy="1200329"/>
          </a:xfrm>
          <a:prstGeom prst="rect">
            <a:avLst/>
          </a:prstGeom>
          <a:noFill/>
        </p:spPr>
        <p:txBody>
          <a:bodyPr wrap="square" rtlCol="0">
            <a:spAutoFit/>
          </a:bodyPr>
          <a:lstStyle/>
          <a:p>
            <a:r>
              <a:rPr lang="nl-NL" dirty="0">
                <a:solidFill>
                  <a:schemeClr val="accent1">
                    <a:lumMod val="75000"/>
                  </a:schemeClr>
                </a:solidFill>
                <a:latin typeface="Kalam" panose="02000000000000000000" pitchFamily="2" charset="0"/>
                <a:cs typeface="Kalam" panose="02000000000000000000" pitchFamily="2" charset="0"/>
              </a:rPr>
              <a:t>Hoe kan een land zich dan beschermen?</a:t>
            </a:r>
          </a:p>
          <a:p>
            <a:r>
              <a:rPr lang="nl-NL" dirty="0">
                <a:solidFill>
                  <a:schemeClr val="accent1">
                    <a:lumMod val="75000"/>
                  </a:schemeClr>
                </a:solidFill>
                <a:latin typeface="Kalam" panose="02000000000000000000" pitchFamily="2" charset="0"/>
                <a:cs typeface="Kalam" panose="02000000000000000000" pitchFamily="2" charset="0"/>
              </a:rPr>
              <a:t>(Welke </a:t>
            </a:r>
            <a:r>
              <a:rPr lang="nl-NL" dirty="0" err="1">
                <a:solidFill>
                  <a:schemeClr val="accent1">
                    <a:lumMod val="75000"/>
                  </a:schemeClr>
                </a:solidFill>
                <a:latin typeface="Kalam" panose="02000000000000000000" pitchFamily="2" charset="0"/>
                <a:cs typeface="Kalam" panose="02000000000000000000" pitchFamily="2" charset="0"/>
              </a:rPr>
              <a:t>protectie-maatregelen</a:t>
            </a:r>
            <a:r>
              <a:rPr lang="nl-NL" dirty="0">
                <a:solidFill>
                  <a:schemeClr val="accent1">
                    <a:lumMod val="75000"/>
                  </a:schemeClr>
                </a:solidFill>
                <a:latin typeface="Kalam" panose="02000000000000000000" pitchFamily="2" charset="0"/>
                <a:cs typeface="Kalam" panose="02000000000000000000" pitchFamily="2" charset="0"/>
              </a:rPr>
              <a:t> zijn er?)</a:t>
            </a:r>
          </a:p>
        </p:txBody>
      </p:sp>
      <p:sp>
        <p:nvSpPr>
          <p:cNvPr id="16" name="Tekstvak 15">
            <a:extLst>
              <a:ext uri="{FF2B5EF4-FFF2-40B4-BE49-F238E27FC236}">
                <a16:creationId xmlns:a16="http://schemas.microsoft.com/office/drawing/2014/main" id="{39EE3924-0387-4336-885F-596E7FC9B523}"/>
              </a:ext>
            </a:extLst>
          </p:cNvPr>
          <p:cNvSpPr txBox="1"/>
          <p:nvPr/>
        </p:nvSpPr>
        <p:spPr>
          <a:xfrm>
            <a:off x="3513827" y="3097534"/>
            <a:ext cx="7988833" cy="3139321"/>
          </a:xfrm>
          <a:prstGeom prst="rect">
            <a:avLst/>
          </a:prstGeom>
          <a:noFill/>
        </p:spPr>
        <p:txBody>
          <a:bodyPr wrap="square" rtlCol="0">
            <a:spAutoFit/>
          </a:bodyPr>
          <a:lstStyle/>
          <a:p>
            <a:pPr marL="285750" indent="-285750">
              <a:buFont typeface="Arial" panose="020B0604020202020204" pitchFamily="34" charset="0"/>
              <a:buChar char="•"/>
            </a:pPr>
            <a:r>
              <a:rPr lang="nl-NL" sz="2200" dirty="0">
                <a:solidFill>
                  <a:schemeClr val="accent1">
                    <a:lumMod val="75000"/>
                  </a:schemeClr>
                </a:solidFill>
                <a:latin typeface="Kalam" panose="02000000000000000000" pitchFamily="2" charset="0"/>
                <a:cs typeface="Kalam" panose="02000000000000000000" pitchFamily="2" charset="0"/>
              </a:rPr>
              <a:t>Buitenland mag hier geen producten meer verkopen</a:t>
            </a:r>
            <a:r>
              <a:rPr lang="nl-NL" sz="2200" dirty="0">
                <a:solidFill>
                  <a:schemeClr val="accent1">
                    <a:lumMod val="75000"/>
                  </a:schemeClr>
                </a:solidFill>
                <a:highlight>
                  <a:srgbClr val="FFFF00"/>
                </a:highlight>
                <a:latin typeface="Kalam" panose="02000000000000000000" pitchFamily="2" charset="0"/>
                <a:cs typeface="Kalam" panose="02000000000000000000" pitchFamily="2" charset="0"/>
              </a:rPr>
              <a:t>(importverbod)</a:t>
            </a:r>
          </a:p>
          <a:p>
            <a:pPr marL="285750" indent="-285750">
              <a:buFont typeface="Arial" panose="020B0604020202020204" pitchFamily="34" charset="0"/>
              <a:buChar char="•"/>
            </a:pPr>
            <a:r>
              <a:rPr lang="nl-NL" sz="2200" dirty="0">
                <a:solidFill>
                  <a:schemeClr val="accent1">
                    <a:lumMod val="75000"/>
                  </a:schemeClr>
                </a:solidFill>
                <a:latin typeface="Kalam" panose="02000000000000000000" pitchFamily="2" charset="0"/>
                <a:cs typeface="Kalam" panose="02000000000000000000" pitchFamily="2" charset="0"/>
              </a:rPr>
              <a:t>Buitenland mag maximaal aantal bijv. 10.000 verkopen in Nederland</a:t>
            </a:r>
            <a:r>
              <a:rPr lang="nl-NL" sz="2200" dirty="0">
                <a:solidFill>
                  <a:schemeClr val="accent1">
                    <a:lumMod val="75000"/>
                  </a:schemeClr>
                </a:solidFill>
                <a:highlight>
                  <a:srgbClr val="FFFF00"/>
                </a:highlight>
                <a:latin typeface="Kalam" panose="02000000000000000000" pitchFamily="2" charset="0"/>
                <a:cs typeface="Kalam" panose="02000000000000000000" pitchFamily="2" charset="0"/>
              </a:rPr>
              <a:t>(contingentering of importquotum)</a:t>
            </a:r>
          </a:p>
          <a:p>
            <a:pPr marL="285750" indent="-285750">
              <a:buFont typeface="Arial" panose="020B0604020202020204" pitchFamily="34" charset="0"/>
              <a:buChar char="•"/>
            </a:pPr>
            <a:r>
              <a:rPr lang="nl-NL" sz="2200" dirty="0">
                <a:solidFill>
                  <a:schemeClr val="accent1">
                    <a:lumMod val="75000"/>
                  </a:schemeClr>
                </a:solidFill>
                <a:latin typeface="Kalam" panose="02000000000000000000" pitchFamily="2" charset="0"/>
                <a:cs typeface="Kalam" panose="02000000000000000000" pitchFamily="2" charset="0"/>
              </a:rPr>
              <a:t>Belasting vragen aan de grens, dan wordt het duurder</a:t>
            </a:r>
            <a:r>
              <a:rPr lang="nl-NL" sz="2200" dirty="0">
                <a:solidFill>
                  <a:schemeClr val="accent1">
                    <a:lumMod val="75000"/>
                  </a:schemeClr>
                </a:solidFill>
                <a:highlight>
                  <a:srgbClr val="FFFF00"/>
                </a:highlight>
                <a:latin typeface="Kalam" panose="02000000000000000000" pitchFamily="2" charset="0"/>
                <a:cs typeface="Kalam" panose="02000000000000000000" pitchFamily="2" charset="0"/>
              </a:rPr>
              <a:t>(importheffing)</a:t>
            </a:r>
          </a:p>
          <a:p>
            <a:pPr marL="285750" indent="-285750">
              <a:buFont typeface="Arial" panose="020B0604020202020204" pitchFamily="34" charset="0"/>
              <a:buChar char="•"/>
            </a:pPr>
            <a:r>
              <a:rPr lang="nl-NL" sz="2200" dirty="0">
                <a:solidFill>
                  <a:schemeClr val="accent1">
                    <a:lumMod val="75000"/>
                  </a:schemeClr>
                </a:solidFill>
                <a:latin typeface="Kalam" panose="02000000000000000000" pitchFamily="2" charset="0"/>
                <a:cs typeface="Kalam" panose="02000000000000000000" pitchFamily="2" charset="0"/>
              </a:rPr>
              <a:t>Eigen bedrijven geld geven waardoor zij beter kunnen concurreren en dus aantrekkelijker worden in NL en buitenland(</a:t>
            </a:r>
            <a:r>
              <a:rPr lang="nl-NL" sz="2200" dirty="0">
                <a:solidFill>
                  <a:schemeClr val="accent1">
                    <a:lumMod val="75000"/>
                  </a:schemeClr>
                </a:solidFill>
                <a:highlight>
                  <a:srgbClr val="FFFF00"/>
                </a:highlight>
                <a:latin typeface="Kalam" panose="02000000000000000000" pitchFamily="2" charset="0"/>
                <a:cs typeface="Kalam" panose="02000000000000000000" pitchFamily="2" charset="0"/>
              </a:rPr>
              <a:t>subsidies eigen producenten)</a:t>
            </a:r>
          </a:p>
        </p:txBody>
      </p:sp>
      <p:sp>
        <p:nvSpPr>
          <p:cNvPr id="11" name="Tekstvak 10">
            <a:extLst>
              <a:ext uri="{FF2B5EF4-FFF2-40B4-BE49-F238E27FC236}">
                <a16:creationId xmlns:a16="http://schemas.microsoft.com/office/drawing/2014/main" id="{E72DD204-D0EA-489C-A390-8FDBD37455BC}"/>
              </a:ext>
            </a:extLst>
          </p:cNvPr>
          <p:cNvSpPr txBox="1"/>
          <p:nvPr/>
        </p:nvSpPr>
        <p:spPr>
          <a:xfrm>
            <a:off x="4378802" y="1022569"/>
            <a:ext cx="5419622" cy="461665"/>
          </a:xfrm>
          <a:prstGeom prst="rect">
            <a:avLst/>
          </a:prstGeom>
          <a:noFill/>
        </p:spPr>
        <p:txBody>
          <a:bodyPr wrap="square" rtlCol="0">
            <a:spAutoFit/>
          </a:bodyPr>
          <a:lstStyle/>
          <a:p>
            <a:r>
              <a:rPr lang="nl-NL" sz="2400" b="1" dirty="0">
                <a:solidFill>
                  <a:schemeClr val="accent1">
                    <a:lumMod val="75000"/>
                  </a:schemeClr>
                </a:solidFill>
                <a:latin typeface="Kalam" panose="02000000000000000000" pitchFamily="2" charset="0"/>
                <a:cs typeface="Kalam" panose="02000000000000000000" pitchFamily="2" charset="0"/>
              </a:rPr>
              <a:t>Onderwerp: Protectiemaatregelen</a:t>
            </a:r>
          </a:p>
        </p:txBody>
      </p:sp>
      <p:cxnSp>
        <p:nvCxnSpPr>
          <p:cNvPr id="12" name="Rechte verbindingslijn 11">
            <a:extLst>
              <a:ext uri="{FF2B5EF4-FFF2-40B4-BE49-F238E27FC236}">
                <a16:creationId xmlns:a16="http://schemas.microsoft.com/office/drawing/2014/main" id="{9A240D61-369A-43E1-84BF-76E0C3C39363}"/>
              </a:ext>
            </a:extLst>
          </p:cNvPr>
          <p:cNvCxnSpPr>
            <a:cxnSpLocks/>
          </p:cNvCxnSpPr>
          <p:nvPr/>
        </p:nvCxnSpPr>
        <p:spPr>
          <a:xfrm>
            <a:off x="747360" y="1552013"/>
            <a:ext cx="11041228" cy="0"/>
          </a:xfrm>
          <a:prstGeom prst="line">
            <a:avLst/>
          </a:prstGeom>
          <a:ln w="666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8414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2" name="Rectangle 2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DE38898-D52E-4963-B06C-05AAF36DDA1E}"/>
              </a:ext>
            </a:extLst>
          </p:cNvPr>
          <p:cNvSpPr>
            <a:spLocks noGrp="1"/>
          </p:cNvSpPr>
          <p:nvPr>
            <p:ph type="ctrTitle"/>
          </p:nvPr>
        </p:nvSpPr>
        <p:spPr>
          <a:xfrm>
            <a:off x="1551806" y="1749654"/>
            <a:ext cx="4613300" cy="3163224"/>
          </a:xfrm>
        </p:spPr>
        <p:txBody>
          <a:bodyPr anchor="t">
            <a:normAutofit/>
          </a:bodyPr>
          <a:lstStyle/>
          <a:p>
            <a:pPr algn="l"/>
            <a:r>
              <a:rPr lang="nl-NL" sz="3400" b="1" dirty="0"/>
              <a:t>Leer afwisselend…</a:t>
            </a:r>
            <a:br>
              <a:rPr lang="nl-NL" sz="3400" b="1" dirty="0"/>
            </a:br>
            <a:r>
              <a:rPr lang="nl-NL" sz="3400" b="1" dirty="0"/>
              <a:t>Niet alleen in de manier waarop, maar ook met betrekking tot de stof. Dus niet de hele tijd met hetzelfde bezig zijn!</a:t>
            </a:r>
          </a:p>
        </p:txBody>
      </p:sp>
      <p:sp>
        <p:nvSpPr>
          <p:cNvPr id="203" name="Rectangle 2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Rectangle 2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0A02B781-51D3-4E5D-9D40-19D27EE67710}"/>
              </a:ext>
            </a:extLst>
          </p:cNvPr>
          <p:cNvPicPr>
            <a:picLocks noChangeAspect="1"/>
          </p:cNvPicPr>
          <p:nvPr/>
        </p:nvPicPr>
        <p:blipFill rotWithShape="1">
          <a:blip r:embed="rId2">
            <a:extLst>
              <a:ext uri="{28A0092B-C50C-407E-A947-70E740481C1C}">
                <a14:useLocalDpi xmlns:a14="http://schemas.microsoft.com/office/drawing/2010/main" val="0"/>
              </a:ext>
            </a:extLst>
          </a:blip>
          <a:srcRect l="-5724" t="-1569" r="6975" b="1570"/>
          <a:stretch/>
        </p:blipFill>
        <p:spPr>
          <a:xfrm>
            <a:off x="6133322" y="1021867"/>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82954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solidFill>
                  <a:srgbClr val="FF0000"/>
                </a:solidFill>
              </a:rPr>
              <a:t>Samenvatten</a:t>
            </a:r>
            <a:r>
              <a:rPr lang="nl-NL" u="sng" dirty="0"/>
              <a:t> grotere hoeveelheden (voorbereiding)</a:t>
            </a:r>
            <a:br>
              <a:rPr lang="nl-NL" dirty="0"/>
            </a:br>
            <a:r>
              <a:rPr lang="nl-NL" i="1" dirty="0"/>
              <a:t>Je zorgt voor overzicht en je noteert de belangrijkste onderdelen</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02706" y="1792941"/>
            <a:ext cx="11067662" cy="4882838"/>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nl-NL" sz="3000" dirty="0"/>
              <a:t>Bestudeer de inhoudsopgave en vertel jezelf globaal wat je zo dadelijk ongeveer zult gaan leren. Zoek de grote lijn!</a:t>
            </a:r>
          </a:p>
          <a:p>
            <a:r>
              <a:rPr lang="nl-NL" sz="3000" dirty="0"/>
              <a:t>Blader door de hoofdstukken, kijk naar de tussenkopjes en de afbeeldingen. Ook hier vertel je jezelf vast wat je te doen staat.</a:t>
            </a:r>
          </a:p>
          <a:p>
            <a:r>
              <a:rPr lang="nl-NL" sz="3000" dirty="0"/>
              <a:t>Start vervolgens bij het eerste hoofdstuk en lees een alinea door. Schenk ook aandacht aan de kop van de tekst (deze zegt al veel).</a:t>
            </a:r>
          </a:p>
          <a:p>
            <a:r>
              <a:rPr lang="nl-NL" sz="3000" dirty="0"/>
              <a:t>Schrijf in één of twee zinnen (in je eigen woorden) op wat het belangrijkste is. Als de informatie uit verschillende kenmerken/onderdelen bestaat schrijf je deze ook op (rijtjes).</a:t>
            </a:r>
          </a:p>
          <a:p>
            <a:r>
              <a:rPr lang="nl-NL" sz="3000" dirty="0"/>
              <a:t>Schrijf vooral niet over, gebruik je eigen woorden!</a:t>
            </a:r>
          </a:p>
          <a:p>
            <a:r>
              <a:rPr lang="nl-NL" sz="3000" dirty="0"/>
              <a:t>Werk zo alle teksten door en gebruik steeds per onderdeel 1 pagina.</a:t>
            </a:r>
          </a:p>
          <a:p>
            <a:pPr lvl="1"/>
            <a:endParaRPr lang="nl-NL" sz="2200" dirty="0"/>
          </a:p>
        </p:txBody>
      </p:sp>
    </p:spTree>
    <p:extLst>
      <p:ext uri="{BB962C8B-B14F-4D97-AF65-F5344CB8AC3E}">
        <p14:creationId xmlns:p14="http://schemas.microsoft.com/office/powerpoint/2010/main" val="2648154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DFDBED1-05DB-436C-A335-0767F11E1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12" y="115272"/>
            <a:ext cx="10419644" cy="658254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57591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Van Samenvatten naar </a:t>
            </a:r>
            <a:r>
              <a:rPr lang="nl-NL" u="sng" dirty="0">
                <a:solidFill>
                  <a:srgbClr val="FF0000"/>
                </a:solidFill>
              </a:rPr>
              <a:t>vragen vatten</a:t>
            </a:r>
            <a:r>
              <a:rPr lang="nl-NL" u="sng" dirty="0"/>
              <a:t>(voorbereiding)</a:t>
            </a:r>
            <a:br>
              <a:rPr lang="nl-NL" dirty="0"/>
            </a:br>
            <a:r>
              <a:rPr lang="nl-NL" i="1" dirty="0"/>
              <a:t>Je formuleert vragen die horen bij jouw samenvatting</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02706" y="1792940"/>
            <a:ext cx="11067662" cy="5065059"/>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nl-NL" sz="3000" dirty="0"/>
              <a:t>Pak een leeg blad</a:t>
            </a:r>
          </a:p>
          <a:p>
            <a:r>
              <a:rPr lang="nl-NL" sz="3000" dirty="0"/>
              <a:t>Je leest telkens de informatie (of rijtje kenmerken) uit jouw zelfgemaakte samenvatting.</a:t>
            </a:r>
          </a:p>
          <a:p>
            <a:r>
              <a:rPr lang="nl-NL" sz="3000" dirty="0"/>
              <a:t>Bedenk nu de vraag die hoort bij deze belangrijke informatie en schrijf deze op.</a:t>
            </a:r>
          </a:p>
          <a:p>
            <a:r>
              <a:rPr lang="nl-NL" sz="3000" dirty="0"/>
              <a:t>Dit doe je bij elke stuk informatie uit jouw samenvatting.</a:t>
            </a:r>
          </a:p>
          <a:p>
            <a:r>
              <a:rPr lang="nl-NL" sz="3000" dirty="0"/>
              <a:t>Als je klaar bent heb je bij alle informatie uit jouw samenvatting een vraag geformuleerd.</a:t>
            </a:r>
          </a:p>
          <a:p>
            <a:r>
              <a:rPr lang="nl-NL" sz="3000" dirty="0"/>
              <a:t>Lees nu telkens een vraag en schrijf het antwoord op of geef (hardop) antwoord. Controleer je antwoord op jouw samenvatting.</a:t>
            </a:r>
          </a:p>
          <a:p>
            <a:r>
              <a:rPr lang="nl-NL" sz="3000" dirty="0"/>
              <a:t>Herhaal deze oefening meerdere malen met minimaal enkele uren ertussen. </a:t>
            </a:r>
          </a:p>
        </p:txBody>
      </p:sp>
    </p:spTree>
    <p:extLst>
      <p:ext uri="{BB962C8B-B14F-4D97-AF65-F5344CB8AC3E}">
        <p14:creationId xmlns:p14="http://schemas.microsoft.com/office/powerpoint/2010/main" val="2121218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3210498"/>
          </a:xfrm>
        </p:spPr>
        <p:txBody>
          <a:bodyPr>
            <a:noAutofit/>
          </a:bodyPr>
          <a:lstStyle/>
          <a:p>
            <a:r>
              <a:rPr lang="nl-NL" sz="12400" b="1" dirty="0">
                <a:solidFill>
                  <a:schemeClr val="bg1"/>
                </a:solidFill>
              </a:rPr>
              <a:t>Uitgewerkte voorbeelden</a:t>
            </a:r>
          </a:p>
        </p:txBody>
      </p:sp>
      <p:pic>
        <p:nvPicPr>
          <p:cNvPr id="4" name="Afbeelding 3" descr="Afbeelding met tekst, illustratie&#10;&#10;Automatisch gegenereerde beschrijving">
            <a:extLst>
              <a:ext uri="{FF2B5EF4-FFF2-40B4-BE49-F238E27FC236}">
                <a16:creationId xmlns:a16="http://schemas.microsoft.com/office/drawing/2014/main" id="{9B13DF04-19FB-4C55-B1D1-EA20180AEFD1}"/>
              </a:ext>
            </a:extLst>
          </p:cNvPr>
          <p:cNvPicPr>
            <a:picLocks noChangeAspect="1"/>
          </p:cNvPicPr>
          <p:nvPr/>
        </p:nvPicPr>
        <p:blipFill rotWithShape="1">
          <a:blip r:embed="rId2">
            <a:extLst>
              <a:ext uri="{28A0092B-C50C-407E-A947-70E740481C1C}">
                <a14:useLocalDpi xmlns:a14="http://schemas.microsoft.com/office/drawing/2010/main" val="0"/>
              </a:ext>
            </a:extLst>
          </a:blip>
          <a:srcRect t="12160" b="16947"/>
          <a:stretch/>
        </p:blipFill>
        <p:spPr>
          <a:xfrm>
            <a:off x="0" y="3431822"/>
            <a:ext cx="12192000" cy="3093156"/>
          </a:xfrm>
          <a:prstGeom prst="rect">
            <a:avLst/>
          </a:prstGeom>
        </p:spPr>
      </p:pic>
    </p:spTree>
    <p:extLst>
      <p:ext uri="{BB962C8B-B14F-4D97-AF65-F5344CB8AC3E}">
        <p14:creationId xmlns:p14="http://schemas.microsoft.com/office/powerpoint/2010/main" val="2849385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Maak jezelf slim met uitgewerkte voorbeelden (voorbereiding)</a:t>
            </a:r>
            <a:br>
              <a:rPr lang="nl-NL" dirty="0"/>
            </a:br>
            <a:r>
              <a:rPr lang="nl-NL" i="1" dirty="0"/>
              <a:t>Je bestudeert de uitwerking van een opdracht, zodat jij dit straks ook zelf kunt</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47530" y="2313991"/>
            <a:ext cx="11067662" cy="4469363"/>
          </a:xfrm>
        </p:spPr>
        <p:style>
          <a:lnRef idx="2">
            <a:schemeClr val="accent5"/>
          </a:lnRef>
          <a:fillRef idx="1">
            <a:schemeClr val="lt1"/>
          </a:fillRef>
          <a:effectRef idx="0">
            <a:schemeClr val="accent5"/>
          </a:effectRef>
          <a:fontRef idx="minor">
            <a:schemeClr val="dk1"/>
          </a:fontRef>
        </p:style>
        <p:txBody>
          <a:bodyPr>
            <a:normAutofit/>
          </a:bodyPr>
          <a:lstStyle/>
          <a:p>
            <a:r>
              <a:rPr lang="nl-NL" sz="3000" dirty="0"/>
              <a:t>Zodra je vast loopt bij het leren, ga je op zoek naar een uitgewerkt voorbeeld (bijvoorbeeld een antwoordenboekje)</a:t>
            </a:r>
          </a:p>
          <a:p>
            <a:r>
              <a:rPr lang="nl-NL" sz="3000" dirty="0"/>
              <a:t>Heb je geen uitgewerkt voorbeeld? Zoek dan op internet of Youtube.</a:t>
            </a:r>
          </a:p>
          <a:p>
            <a:r>
              <a:rPr lang="nl-NL" sz="3000" dirty="0"/>
              <a:t>Bestudeer het voorbeeld stap voor stap</a:t>
            </a:r>
          </a:p>
          <a:p>
            <a:r>
              <a:rPr lang="nl-NL" sz="3000" dirty="0"/>
              <a:t>Leg elke stap (hardop) voor jezelf uit, net als bij de andere strategie</a:t>
            </a:r>
          </a:p>
          <a:p>
            <a:r>
              <a:rPr lang="nl-NL" sz="3000" dirty="0"/>
              <a:t>Maak vervolgens een vergelijkbare opdracht en kijk of je het nu wel goed doet.</a:t>
            </a:r>
          </a:p>
          <a:p>
            <a:r>
              <a:rPr lang="nl-NL" sz="3000" dirty="0"/>
              <a:t>Stop niet meteen als het gelukt is, denk aan herhalen na een paar uren/dagen</a:t>
            </a:r>
          </a:p>
          <a:p>
            <a:endParaRPr lang="nl-NL" sz="3000" dirty="0"/>
          </a:p>
          <a:p>
            <a:pPr lvl="1"/>
            <a:endParaRPr lang="nl-NL" sz="2200" dirty="0"/>
          </a:p>
        </p:txBody>
      </p:sp>
    </p:spTree>
    <p:extLst>
      <p:ext uri="{BB962C8B-B14F-4D97-AF65-F5344CB8AC3E}">
        <p14:creationId xmlns:p14="http://schemas.microsoft.com/office/powerpoint/2010/main" val="168615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BCFF6-71CF-43CE-876D-3F51066C5E94}"/>
              </a:ext>
            </a:extLst>
          </p:cNvPr>
          <p:cNvSpPr>
            <a:spLocks noGrp="1"/>
          </p:cNvSpPr>
          <p:nvPr>
            <p:ph type="title"/>
          </p:nvPr>
        </p:nvSpPr>
        <p:spPr/>
        <p:txBody>
          <a:bodyPr>
            <a:normAutofit fontScale="90000"/>
          </a:bodyPr>
          <a:lstStyle/>
          <a:p>
            <a:pPr algn="ctr"/>
            <a:r>
              <a:rPr lang="nl-NL" dirty="0"/>
              <a:t>Kort uitgelegd</a:t>
            </a:r>
            <a:br>
              <a:rPr lang="nl-NL" dirty="0"/>
            </a:br>
            <a:r>
              <a:rPr lang="nl-NL" dirty="0"/>
              <a:t>Klik op de strategie naar keuze en blader verder…</a:t>
            </a:r>
          </a:p>
        </p:txBody>
      </p:sp>
      <mc:AlternateContent xmlns:mc="http://schemas.openxmlformats.org/markup-compatibility/2006">
        <mc:Choice xmlns:psuz="http://schemas.microsoft.com/office/powerpoint/2016/summaryzoom" Requires="psuz">
          <p:graphicFrame>
            <p:nvGraphicFramePr>
              <p:cNvPr id="5" name="Overzichtzoom 4">
                <a:extLst>
                  <a:ext uri="{FF2B5EF4-FFF2-40B4-BE49-F238E27FC236}">
                    <a16:creationId xmlns:a16="http://schemas.microsoft.com/office/drawing/2014/main" id="{4D2EDB5E-B83E-4D10-B25A-44D8906EDF99}"/>
                  </a:ext>
                </a:extLst>
              </p:cNvPr>
              <p:cNvGraphicFramePr>
                <a:graphicFrameLocks noChangeAspect="1"/>
              </p:cNvGraphicFramePr>
              <p:nvPr>
                <p:extLst>
                  <p:ext uri="{D42A27DB-BD31-4B8C-83A1-F6EECF244321}">
                    <p14:modId xmlns:p14="http://schemas.microsoft.com/office/powerpoint/2010/main" val="2984201087"/>
                  </p:ext>
                </p:extLst>
              </p:nvPr>
            </p:nvGraphicFramePr>
            <p:xfrm>
              <a:off x="0" y="1371600"/>
              <a:ext cx="12192000" cy="5486400"/>
            </p:xfrm>
            <a:graphic>
              <a:graphicData uri="http://schemas.microsoft.com/office/powerpoint/2016/summaryzoom">
                <psuz:summaryZm>
                  <psuz:summaryZmObj sectionId="{8A3E2C8B-5894-47DD-965D-F351EBE4F09A}">
                    <psuz:zmPr id="{E71E50CD-1265-4F4D-A11E-50CD40C40DB9}" transitionDur="1000">
                      <p166:blipFill xmlns:p166="http://schemas.microsoft.com/office/powerpoint/2016/6/main">
                        <a:blip r:embed="rId2"/>
                        <a:stretch>
                          <a:fillRect/>
                        </a:stretch>
                      </p166:blipFill>
                      <p166:spPr xmlns:p166="http://schemas.microsoft.com/office/powerpoint/2016/6/main">
                        <a:xfrm>
                          <a:off x="1597152" y="164592"/>
                          <a:ext cx="2926080" cy="1645920"/>
                        </a:xfrm>
                        <a:prstGeom prst="rect">
                          <a:avLst/>
                        </a:prstGeom>
                        <a:ln w="3175">
                          <a:solidFill>
                            <a:prstClr val="ltGray"/>
                          </a:solidFill>
                        </a:ln>
                      </p166:spPr>
                    </psuz:zmPr>
                  </psuz:summaryZmObj>
                  <psuz:summaryZmObj sectionId="{9E14A1CB-DD94-4008-80B1-2D0799B8DAD1}">
                    <psuz:zmPr id="{CC7458A9-ED6B-4F0F-8ED5-FE6BF9502A66}" transitionDur="1000">
                      <p166:blipFill xmlns:p166="http://schemas.microsoft.com/office/powerpoint/2016/6/main">
                        <a:blip r:embed="rId3"/>
                        <a:stretch>
                          <a:fillRect/>
                        </a:stretch>
                      </p166:blipFill>
                      <p166:spPr xmlns:p166="http://schemas.microsoft.com/office/powerpoint/2016/6/main">
                        <a:xfrm>
                          <a:off x="4632960" y="164592"/>
                          <a:ext cx="2926080" cy="1645920"/>
                        </a:xfrm>
                        <a:prstGeom prst="rect">
                          <a:avLst/>
                        </a:prstGeom>
                        <a:ln w="3175">
                          <a:solidFill>
                            <a:prstClr val="ltGray"/>
                          </a:solidFill>
                        </a:ln>
                      </p166:spPr>
                    </psuz:zmPr>
                  </psuz:summaryZmObj>
                  <psuz:summaryZmObj sectionId="{9BD9FEBD-95B1-4ECA-A8F7-2C48D25AC244}">
                    <psuz:zmPr id="{FA853955-DEDC-4A75-90BA-1A898363C450}" transitionDur="1000">
                      <p166:blipFill xmlns:p166="http://schemas.microsoft.com/office/powerpoint/2016/6/main">
                        <a:blip r:embed="rId4"/>
                        <a:stretch>
                          <a:fillRect/>
                        </a:stretch>
                      </p166:blipFill>
                      <p166:spPr xmlns:p166="http://schemas.microsoft.com/office/powerpoint/2016/6/main">
                        <a:xfrm>
                          <a:off x="7668768" y="164592"/>
                          <a:ext cx="2926080" cy="1645920"/>
                        </a:xfrm>
                        <a:prstGeom prst="rect">
                          <a:avLst/>
                        </a:prstGeom>
                        <a:ln w="3175">
                          <a:solidFill>
                            <a:prstClr val="ltGray"/>
                          </a:solidFill>
                        </a:ln>
                      </p166:spPr>
                    </psuz:zmPr>
                  </psuz:summaryZmObj>
                  <psuz:summaryZmObj sectionId="{74084768-FF83-4AFE-AA19-00F72A3157A7}">
                    <psuz:zmPr id="{F258E97F-ED77-4384-8F05-58FBE6FCEF4F}" transitionDur="1000">
                      <p166:blipFill xmlns:p166="http://schemas.microsoft.com/office/powerpoint/2016/6/main">
                        <a:blip r:embed="rId5"/>
                        <a:stretch>
                          <a:fillRect/>
                        </a:stretch>
                      </p166:blipFill>
                      <p166:spPr xmlns:p166="http://schemas.microsoft.com/office/powerpoint/2016/6/main">
                        <a:xfrm>
                          <a:off x="1597152" y="1920240"/>
                          <a:ext cx="2926080" cy="1645920"/>
                        </a:xfrm>
                        <a:prstGeom prst="rect">
                          <a:avLst/>
                        </a:prstGeom>
                        <a:ln w="3175">
                          <a:solidFill>
                            <a:prstClr val="ltGray"/>
                          </a:solidFill>
                        </a:ln>
                      </p166:spPr>
                    </psuz:zmPr>
                  </psuz:summaryZmObj>
                  <psuz:summaryZmObj sectionId="{A53CE2BB-1C93-4D09-B86E-0D4BDFB58D55}">
                    <psuz:zmPr id="{AC139027-3053-4A46-9AA5-F76D5E598484}" transitionDur="1000">
                      <p166:blipFill xmlns:p166="http://schemas.microsoft.com/office/powerpoint/2016/6/main">
                        <a:blip r:embed="rId6"/>
                        <a:stretch>
                          <a:fillRect/>
                        </a:stretch>
                      </p166:blipFill>
                      <p166:spPr xmlns:p166="http://schemas.microsoft.com/office/powerpoint/2016/6/main">
                        <a:xfrm>
                          <a:off x="4632960" y="1920240"/>
                          <a:ext cx="2926080" cy="1645920"/>
                        </a:xfrm>
                        <a:prstGeom prst="rect">
                          <a:avLst/>
                        </a:prstGeom>
                        <a:ln w="3175">
                          <a:solidFill>
                            <a:prstClr val="ltGray"/>
                          </a:solidFill>
                        </a:ln>
                      </p166:spPr>
                    </psuz:zmPr>
                  </psuz:summaryZmObj>
                  <psuz:summaryZmObj sectionId="{C2CD0537-1E8D-46A9-B8BD-3FD5E8448093}">
                    <psuz:zmPr id="{FA26671D-D1D4-47CE-A12E-A052EE500A0E}" transitionDur="1000">
                      <p166:blipFill xmlns:p166="http://schemas.microsoft.com/office/powerpoint/2016/6/main">
                        <a:blip r:embed="rId7"/>
                        <a:stretch>
                          <a:fillRect/>
                        </a:stretch>
                      </p166:blipFill>
                      <p166:spPr xmlns:p166="http://schemas.microsoft.com/office/powerpoint/2016/6/main">
                        <a:xfrm>
                          <a:off x="7668768" y="1920240"/>
                          <a:ext cx="2926080" cy="1645920"/>
                        </a:xfrm>
                        <a:prstGeom prst="rect">
                          <a:avLst/>
                        </a:prstGeom>
                        <a:ln w="3175">
                          <a:solidFill>
                            <a:prstClr val="ltGray"/>
                          </a:solidFill>
                        </a:ln>
                      </p166:spPr>
                    </psuz:zmPr>
                  </psuz:summaryZmObj>
                  <psuz:summaryZmObj sectionId="{C94622B6-7694-474D-BA96-B4E485987674}">
                    <psuz:zmPr id="{4056FFA3-316E-495B-9189-AA047632E149}" transitionDur="1000">
                      <p166:blipFill xmlns:p166="http://schemas.microsoft.com/office/powerpoint/2016/6/main">
                        <a:blip r:embed="rId8"/>
                        <a:stretch>
                          <a:fillRect/>
                        </a:stretch>
                      </p166:blipFill>
                      <p166:spPr xmlns:p166="http://schemas.microsoft.com/office/powerpoint/2016/6/main">
                        <a:xfrm>
                          <a:off x="1597152" y="3675888"/>
                          <a:ext cx="2926080" cy="1645920"/>
                        </a:xfrm>
                        <a:prstGeom prst="rect">
                          <a:avLst/>
                        </a:prstGeom>
                        <a:ln w="3175">
                          <a:solidFill>
                            <a:prstClr val="ltGray"/>
                          </a:solidFill>
                        </a:ln>
                      </p166:spPr>
                    </psuz:zmPr>
                  </psuz:summaryZmObj>
                  <psuz:summaryZmObj sectionId="{3EB19483-76C9-4759-809E-9647B649FAAA}">
                    <psuz:zmPr id="{2A3E3A7B-2412-479A-8D18-86B4D6640387}" transitionDur="1000">
                      <p166:blipFill xmlns:p166="http://schemas.microsoft.com/office/powerpoint/2016/6/main">
                        <a:blip r:embed="rId9"/>
                        <a:stretch>
                          <a:fillRect/>
                        </a:stretch>
                      </p166:blipFill>
                      <p166:spPr xmlns:p166="http://schemas.microsoft.com/office/powerpoint/2016/6/main">
                        <a:xfrm>
                          <a:off x="4632960" y="3675888"/>
                          <a:ext cx="2926080" cy="1645920"/>
                        </a:xfrm>
                        <a:prstGeom prst="rect">
                          <a:avLst/>
                        </a:prstGeom>
                        <a:ln w="3175">
                          <a:solidFill>
                            <a:prstClr val="ltGray"/>
                          </a:solidFill>
                        </a:ln>
                      </p166:spPr>
                    </psuz:zmPr>
                  </psuz:summaryZmObj>
                  <psuz:summaryZmObj sectionId="{19F25574-4CFA-4D3D-9800-FC74BB81236E}">
                    <psuz:zmPr id="{E7428FA4-3F46-4260-8C29-AD7B3D2652E3}" transitionDur="1000">
                      <p166:blipFill xmlns:p166="http://schemas.microsoft.com/office/powerpoint/2016/6/main">
                        <a:blip r:embed="rId10"/>
                        <a:stretch>
                          <a:fillRect/>
                        </a:stretch>
                      </p166:blipFill>
                      <p166:spPr xmlns:p166="http://schemas.microsoft.com/office/powerpoint/2016/6/main">
                        <a:xfrm>
                          <a:off x="7668768" y="3675888"/>
                          <a:ext cx="2926080" cy="1645920"/>
                        </a:xfrm>
                        <a:prstGeom prst="rect">
                          <a:avLst/>
                        </a:prstGeom>
                        <a:ln w="3175">
                          <a:solidFill>
                            <a:prstClr val="ltGray"/>
                          </a:solidFill>
                        </a:ln>
                      </p166:spPr>
                    </psuz:zmPr>
                  </psuz:summaryZmObj>
                  <psuz:gridLayout/>
                </psuz:summaryZm>
              </a:graphicData>
            </a:graphic>
          </p:graphicFrame>
        </mc:Choice>
        <mc:Fallback>
          <p:grpSp>
            <p:nvGrpSpPr>
              <p:cNvPr id="5" name="Overzichtzoom 4">
                <a:extLst>
                  <a:ext uri="{FF2B5EF4-FFF2-40B4-BE49-F238E27FC236}">
                    <a16:creationId xmlns:a16="http://schemas.microsoft.com/office/drawing/2014/main" id="{4D2EDB5E-B83E-4D10-B25A-44D8906EDF99}"/>
                  </a:ext>
                </a:extLst>
              </p:cNvPr>
              <p:cNvGrpSpPr>
                <a:grpSpLocks noGrp="1" noUngrp="1" noRot="1" noChangeAspect="1" noMove="1" noResize="1"/>
              </p:cNvGrpSpPr>
              <p:nvPr/>
            </p:nvGrpSpPr>
            <p:grpSpPr>
              <a:xfrm>
                <a:off x="0" y="1371600"/>
                <a:ext cx="12192000" cy="5486400"/>
                <a:chOff x="0" y="1371600"/>
                <a:chExt cx="12192000" cy="5486400"/>
              </a:xfrm>
            </p:grpSpPr>
            <p:pic>
              <p:nvPicPr>
                <p:cNvPr id="3" name="Afbeelding 3">
                  <a:hlinkClick r:id="rId11"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597152" y="1536192"/>
                  <a:ext cx="2926080" cy="1645920"/>
                </a:xfrm>
                <a:prstGeom prst="rect">
                  <a:avLst/>
                </a:prstGeom>
                <a:ln w="3175">
                  <a:solidFill>
                    <a:prstClr val="ltGray"/>
                  </a:solidFill>
                </a:ln>
              </p:spPr>
            </p:pic>
            <p:pic>
              <p:nvPicPr>
                <p:cNvPr id="4" name="Afbeelding 4">
                  <a:hlinkClick r:id="rId12"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632960" y="1536192"/>
                  <a:ext cx="2926080" cy="1645920"/>
                </a:xfrm>
                <a:prstGeom prst="rect">
                  <a:avLst/>
                </a:prstGeom>
                <a:ln w="3175">
                  <a:solidFill>
                    <a:prstClr val="ltGray"/>
                  </a:solidFill>
                </a:ln>
              </p:spPr>
            </p:pic>
            <p:pic>
              <p:nvPicPr>
                <p:cNvPr id="6" name="Afbeelding 6">
                  <a:hlinkClick r:id="rId13"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668768" y="1536192"/>
                  <a:ext cx="2926080" cy="1645920"/>
                </a:xfrm>
                <a:prstGeom prst="rect">
                  <a:avLst/>
                </a:prstGeom>
                <a:ln w="3175">
                  <a:solidFill>
                    <a:prstClr val="ltGray"/>
                  </a:solidFill>
                </a:ln>
              </p:spPr>
            </p:pic>
            <p:pic>
              <p:nvPicPr>
                <p:cNvPr id="7" name="Afbeelding 7">
                  <a:hlinkClick r:id="rId14"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597152" y="3291840"/>
                  <a:ext cx="2926080" cy="1645920"/>
                </a:xfrm>
                <a:prstGeom prst="rect">
                  <a:avLst/>
                </a:prstGeom>
                <a:ln w="3175">
                  <a:solidFill>
                    <a:prstClr val="ltGray"/>
                  </a:solidFill>
                </a:ln>
              </p:spPr>
            </p:pic>
            <p:pic>
              <p:nvPicPr>
                <p:cNvPr id="8" name="Afbeelding 8">
                  <a:hlinkClick r:id="rId15"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632960" y="3291840"/>
                  <a:ext cx="2926080" cy="1645920"/>
                </a:xfrm>
                <a:prstGeom prst="rect">
                  <a:avLst/>
                </a:prstGeom>
                <a:ln w="3175">
                  <a:solidFill>
                    <a:prstClr val="ltGray"/>
                  </a:solidFill>
                </a:ln>
              </p:spPr>
            </p:pic>
            <p:pic>
              <p:nvPicPr>
                <p:cNvPr id="9" name="Afbeelding 9">
                  <a:hlinkClick r:id="rId1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668768" y="3291840"/>
                  <a:ext cx="2926080" cy="1645920"/>
                </a:xfrm>
                <a:prstGeom prst="rect">
                  <a:avLst/>
                </a:prstGeom>
                <a:ln w="3175">
                  <a:solidFill>
                    <a:prstClr val="ltGray"/>
                  </a:solidFill>
                </a:ln>
              </p:spPr>
            </p:pic>
            <p:pic>
              <p:nvPicPr>
                <p:cNvPr id="10" name="Afbeelding 10">
                  <a:hlinkClick r:id="rId17"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1597152" y="5047488"/>
                  <a:ext cx="2926080" cy="1645920"/>
                </a:xfrm>
                <a:prstGeom prst="rect">
                  <a:avLst/>
                </a:prstGeom>
                <a:ln w="3175">
                  <a:solidFill>
                    <a:prstClr val="ltGray"/>
                  </a:solidFill>
                </a:ln>
              </p:spPr>
            </p:pic>
            <p:pic>
              <p:nvPicPr>
                <p:cNvPr id="11" name="Afbeelding 11">
                  <a:hlinkClick r:id="rId1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4632960" y="5047488"/>
                  <a:ext cx="2926080" cy="1645920"/>
                </a:xfrm>
                <a:prstGeom prst="rect">
                  <a:avLst/>
                </a:prstGeom>
                <a:ln w="3175">
                  <a:solidFill>
                    <a:prstClr val="ltGray"/>
                  </a:solidFill>
                </a:ln>
              </p:spPr>
            </p:pic>
            <p:pic>
              <p:nvPicPr>
                <p:cNvPr id="12" name="Afbeelding 12">
                  <a:hlinkClick r:id="rId1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7668768" y="5047488"/>
                  <a:ext cx="2926080" cy="1645920"/>
                </a:xfrm>
                <a:prstGeom prst="rect">
                  <a:avLst/>
                </a:prstGeom>
                <a:ln w="3175">
                  <a:solidFill>
                    <a:prstClr val="ltGray"/>
                  </a:solidFill>
                </a:ln>
              </p:spPr>
            </p:pic>
          </p:grpSp>
        </mc:Fallback>
      </mc:AlternateContent>
    </p:spTree>
    <p:extLst>
      <p:ext uri="{BB962C8B-B14F-4D97-AF65-F5344CB8AC3E}">
        <p14:creationId xmlns:p14="http://schemas.microsoft.com/office/powerpoint/2010/main" val="1566202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Maak jezelf slim met uitgewerkte voorbeelden (uitwerking)</a:t>
            </a:r>
            <a:br>
              <a:rPr lang="nl-NL" dirty="0"/>
            </a:b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47530" y="1474237"/>
            <a:ext cx="11067662" cy="5309117"/>
          </a:xfrm>
        </p:spPr>
        <p:style>
          <a:lnRef idx="2">
            <a:schemeClr val="accent5"/>
          </a:lnRef>
          <a:fillRef idx="1">
            <a:schemeClr val="lt1"/>
          </a:fillRef>
          <a:effectRef idx="0">
            <a:schemeClr val="accent5"/>
          </a:effectRef>
          <a:fontRef idx="minor">
            <a:schemeClr val="dk1"/>
          </a:fontRef>
        </p:style>
        <p:txBody>
          <a:bodyPr>
            <a:normAutofit lnSpcReduction="10000"/>
          </a:bodyPr>
          <a:lstStyle/>
          <a:p>
            <a:r>
              <a:rPr lang="nl-NL" sz="3000" dirty="0"/>
              <a:t>Voorbeeld: De aanbodlijn voor smartphones is:</a:t>
            </a:r>
          </a:p>
          <a:p>
            <a:pPr marL="0" indent="0">
              <a:buNone/>
            </a:pPr>
            <a:r>
              <a:rPr lang="nl-NL" sz="3000" b="1" dirty="0" err="1"/>
              <a:t>Qa</a:t>
            </a:r>
            <a:r>
              <a:rPr lang="nl-NL" sz="3000" b="1" dirty="0"/>
              <a:t>= 0,4p-25</a:t>
            </a:r>
            <a:r>
              <a:rPr lang="nl-NL" sz="3000" dirty="0"/>
              <a:t>	(</a:t>
            </a:r>
            <a:r>
              <a:rPr lang="nl-NL" sz="3000" dirty="0" err="1"/>
              <a:t>Qa</a:t>
            </a:r>
            <a:r>
              <a:rPr lang="nl-NL" sz="3000" dirty="0"/>
              <a:t>=aanbod; p=prijs in euro’s)</a:t>
            </a:r>
          </a:p>
          <a:p>
            <a:pPr marL="0" indent="0">
              <a:buNone/>
            </a:pPr>
            <a:r>
              <a:rPr lang="nl-NL" sz="3000" dirty="0"/>
              <a:t>Bij welke prijs wil niemand meer smartphones aanbieden?</a:t>
            </a:r>
          </a:p>
          <a:p>
            <a:pPr marL="0" indent="0">
              <a:buNone/>
            </a:pPr>
            <a:r>
              <a:rPr lang="nl-NL" sz="3000" dirty="0"/>
              <a:t>UITWERKING</a:t>
            </a:r>
          </a:p>
          <a:p>
            <a:pPr marL="0" indent="0">
              <a:buNone/>
            </a:pPr>
            <a:r>
              <a:rPr lang="nl-NL" sz="3000" dirty="0" err="1"/>
              <a:t>Qa</a:t>
            </a:r>
            <a:r>
              <a:rPr lang="nl-NL" sz="3000" dirty="0"/>
              <a:t>=0</a:t>
            </a:r>
          </a:p>
          <a:p>
            <a:pPr marL="0" indent="0">
              <a:buNone/>
            </a:pPr>
            <a:r>
              <a:rPr lang="nl-NL" sz="3000" dirty="0"/>
              <a:t>0=0,4p-25</a:t>
            </a:r>
          </a:p>
          <a:p>
            <a:pPr marL="0" indent="0">
              <a:buNone/>
            </a:pPr>
            <a:r>
              <a:rPr lang="nl-NL" sz="3000" dirty="0"/>
              <a:t>0,4p=25</a:t>
            </a:r>
          </a:p>
          <a:p>
            <a:pPr marL="0" indent="0">
              <a:buNone/>
            </a:pPr>
            <a:r>
              <a:rPr lang="nl-NL" sz="3000" dirty="0"/>
              <a:t>p=62,5</a:t>
            </a:r>
          </a:p>
          <a:p>
            <a:pPr marL="0" indent="0">
              <a:buNone/>
            </a:pPr>
            <a:r>
              <a:rPr lang="nl-NL" sz="3000" dirty="0"/>
              <a:t>Dus bij een prijs van € 62,50</a:t>
            </a:r>
          </a:p>
          <a:p>
            <a:pPr marL="0" indent="0">
              <a:buNone/>
            </a:pPr>
            <a:r>
              <a:rPr lang="nl-NL" sz="3000" dirty="0"/>
              <a:t>Kijk op het volgende kaartje voor de aanpak</a:t>
            </a:r>
          </a:p>
          <a:p>
            <a:pPr lvl="1"/>
            <a:endParaRPr lang="nl-NL" sz="2200" dirty="0"/>
          </a:p>
        </p:txBody>
      </p:sp>
    </p:spTree>
    <p:extLst>
      <p:ext uri="{BB962C8B-B14F-4D97-AF65-F5344CB8AC3E}">
        <p14:creationId xmlns:p14="http://schemas.microsoft.com/office/powerpoint/2010/main" val="2822925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56861" y="262488"/>
            <a:ext cx="9910665" cy="848533"/>
          </a:xfrm>
        </p:spPr>
        <p:txBody>
          <a:bodyPr>
            <a:normAutofit fontScale="90000"/>
          </a:bodyPr>
          <a:lstStyle/>
          <a:p>
            <a:r>
              <a:rPr lang="nl-NL" u="sng" dirty="0"/>
              <a:t>Maak jezelf slim met uitgewerkte voorbeelden</a:t>
            </a:r>
            <a:br>
              <a:rPr lang="nl-NL" dirty="0"/>
            </a:b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744893" y="1082352"/>
            <a:ext cx="11067662" cy="5309117"/>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nl-NL" b="1" dirty="0" err="1"/>
              <a:t>Qa</a:t>
            </a:r>
            <a:r>
              <a:rPr lang="nl-NL" b="1" dirty="0"/>
              <a:t>= 0,4p-25</a:t>
            </a:r>
            <a:r>
              <a:rPr lang="nl-NL" dirty="0"/>
              <a:t>	(</a:t>
            </a:r>
            <a:r>
              <a:rPr lang="nl-NL" dirty="0" err="1"/>
              <a:t>Qa</a:t>
            </a:r>
            <a:r>
              <a:rPr lang="nl-NL" dirty="0"/>
              <a:t>=aanbod; p=prijs in euro’s)</a:t>
            </a:r>
          </a:p>
          <a:p>
            <a:pPr marL="0" indent="0">
              <a:buNone/>
            </a:pPr>
            <a:r>
              <a:rPr lang="nl-NL" dirty="0"/>
              <a:t>UITWERKING</a:t>
            </a:r>
          </a:p>
          <a:p>
            <a:pPr marL="0" indent="0">
              <a:buNone/>
            </a:pPr>
            <a:endParaRPr lang="nl-NL" sz="1000" dirty="0"/>
          </a:p>
          <a:p>
            <a:pPr marL="0" indent="0">
              <a:buNone/>
            </a:pPr>
            <a:r>
              <a:rPr lang="nl-NL" dirty="0" err="1"/>
              <a:t>Qa</a:t>
            </a:r>
            <a:r>
              <a:rPr lang="nl-NL" dirty="0"/>
              <a:t>=0</a:t>
            </a:r>
          </a:p>
          <a:p>
            <a:pPr marL="0" indent="0">
              <a:buNone/>
            </a:pPr>
            <a:endParaRPr lang="nl-NL" sz="100" dirty="0"/>
          </a:p>
          <a:p>
            <a:pPr marL="0" indent="0">
              <a:buNone/>
            </a:pPr>
            <a:r>
              <a:rPr lang="nl-NL" dirty="0"/>
              <a:t>0=0,4p-25</a:t>
            </a:r>
          </a:p>
          <a:p>
            <a:pPr marL="0" indent="0">
              <a:buNone/>
            </a:pPr>
            <a:endParaRPr lang="nl-NL" sz="100" dirty="0"/>
          </a:p>
          <a:p>
            <a:pPr marL="0" indent="0">
              <a:buNone/>
            </a:pPr>
            <a:r>
              <a:rPr lang="nl-NL" dirty="0"/>
              <a:t>0,4p=25</a:t>
            </a:r>
          </a:p>
          <a:p>
            <a:pPr marL="0" indent="0">
              <a:buNone/>
            </a:pPr>
            <a:endParaRPr lang="nl-NL" sz="100" dirty="0"/>
          </a:p>
          <a:p>
            <a:pPr marL="0" indent="0">
              <a:buNone/>
            </a:pPr>
            <a:r>
              <a:rPr lang="nl-NL" dirty="0"/>
              <a:t>p=62,5</a:t>
            </a:r>
          </a:p>
          <a:p>
            <a:pPr marL="0" indent="0">
              <a:buNone/>
            </a:pPr>
            <a:endParaRPr lang="nl-NL" sz="100" dirty="0"/>
          </a:p>
          <a:p>
            <a:pPr marL="0" indent="0">
              <a:buNone/>
            </a:pPr>
            <a:r>
              <a:rPr lang="nl-NL" dirty="0"/>
              <a:t>Dus bij een prijs van € 62,50</a:t>
            </a:r>
          </a:p>
          <a:p>
            <a:pPr lvl="1"/>
            <a:endParaRPr lang="nl-NL" dirty="0"/>
          </a:p>
        </p:txBody>
      </p:sp>
      <p:sp>
        <p:nvSpPr>
          <p:cNvPr id="5" name="Gedachtewolkje: wolk 4">
            <a:extLst>
              <a:ext uri="{FF2B5EF4-FFF2-40B4-BE49-F238E27FC236}">
                <a16:creationId xmlns:a16="http://schemas.microsoft.com/office/drawing/2014/main" id="{ADD5E4F3-BA8B-44D6-B9D2-9BB89C495FB0}"/>
              </a:ext>
            </a:extLst>
          </p:cNvPr>
          <p:cNvSpPr/>
          <p:nvPr/>
        </p:nvSpPr>
        <p:spPr>
          <a:xfrm>
            <a:off x="3181739" y="1539551"/>
            <a:ext cx="4693298" cy="1268963"/>
          </a:xfrm>
          <a:prstGeom prst="cloudCallout">
            <a:avLst>
              <a:gd name="adj1" fmla="val -78210"/>
              <a:gd name="adj2" fmla="val 38813"/>
            </a:avLst>
          </a:prstGeom>
          <a:solidFill>
            <a:schemeClr val="accent4">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Niemand wil het verkopen/aanbieden, dus het aanbod is dan inderdaad 0</a:t>
            </a:r>
          </a:p>
        </p:txBody>
      </p:sp>
      <p:sp>
        <p:nvSpPr>
          <p:cNvPr id="6" name="Gedachtewolkje: wolk 5">
            <a:extLst>
              <a:ext uri="{FF2B5EF4-FFF2-40B4-BE49-F238E27FC236}">
                <a16:creationId xmlns:a16="http://schemas.microsoft.com/office/drawing/2014/main" id="{B2546A25-3FAB-4B5F-B2CF-687457428182}"/>
              </a:ext>
            </a:extLst>
          </p:cNvPr>
          <p:cNvSpPr/>
          <p:nvPr/>
        </p:nvSpPr>
        <p:spPr>
          <a:xfrm>
            <a:off x="4108579" y="2792963"/>
            <a:ext cx="5399314" cy="622041"/>
          </a:xfrm>
          <a:prstGeom prst="cloudCallout">
            <a:avLst>
              <a:gd name="adj1" fmla="val -77518"/>
              <a:gd name="adj2" fmla="val 53023"/>
            </a:avLst>
          </a:prstGeom>
          <a:solidFill>
            <a:schemeClr val="accent4">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Dan krijg je dus deze vergelijking</a:t>
            </a:r>
          </a:p>
        </p:txBody>
      </p:sp>
      <p:sp>
        <p:nvSpPr>
          <p:cNvPr id="7" name="Gedachtewolkje: wolk 6">
            <a:extLst>
              <a:ext uri="{FF2B5EF4-FFF2-40B4-BE49-F238E27FC236}">
                <a16:creationId xmlns:a16="http://schemas.microsoft.com/office/drawing/2014/main" id="{EBE2578F-0C11-4287-96DB-E171030353CF}"/>
              </a:ext>
            </a:extLst>
          </p:cNvPr>
          <p:cNvSpPr/>
          <p:nvPr/>
        </p:nvSpPr>
        <p:spPr>
          <a:xfrm>
            <a:off x="3822440" y="3542522"/>
            <a:ext cx="6506548" cy="1430694"/>
          </a:xfrm>
          <a:prstGeom prst="cloudCallout">
            <a:avLst>
              <a:gd name="adj1" fmla="val -73066"/>
              <a:gd name="adj2" fmla="val -4993"/>
            </a:avLst>
          </a:prstGeom>
          <a:solidFill>
            <a:schemeClr val="accent4">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Links en recht van = doe je -0,4p, dus krijg je -0,4p=-25 , dan mag je ook aan beide kanten de - weghalen</a:t>
            </a:r>
          </a:p>
        </p:txBody>
      </p:sp>
      <p:sp>
        <p:nvSpPr>
          <p:cNvPr id="8" name="Gedachtewolkje: wolk 7">
            <a:extLst>
              <a:ext uri="{FF2B5EF4-FFF2-40B4-BE49-F238E27FC236}">
                <a16:creationId xmlns:a16="http://schemas.microsoft.com/office/drawing/2014/main" id="{578CE1F7-BD80-49EF-AAE5-754A1EC3C55C}"/>
              </a:ext>
            </a:extLst>
          </p:cNvPr>
          <p:cNvSpPr/>
          <p:nvPr/>
        </p:nvSpPr>
        <p:spPr>
          <a:xfrm>
            <a:off x="5756987" y="4870579"/>
            <a:ext cx="6506548" cy="1430694"/>
          </a:xfrm>
          <a:prstGeom prst="cloudCallout">
            <a:avLst>
              <a:gd name="adj1" fmla="val -106052"/>
              <a:gd name="adj2" fmla="val -51977"/>
            </a:avLst>
          </a:prstGeom>
          <a:solidFill>
            <a:schemeClr val="accent4">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nl-NL" dirty="0"/>
              <a:t>En uiteindelijk deel je het getal dus door het getal dat voor de p staat, dus 25:0,4=62,5</a:t>
            </a:r>
          </a:p>
        </p:txBody>
      </p:sp>
    </p:spTree>
    <p:extLst>
      <p:ext uri="{BB962C8B-B14F-4D97-AF65-F5344CB8AC3E}">
        <p14:creationId xmlns:p14="http://schemas.microsoft.com/office/powerpoint/2010/main" val="1053889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Afbeelding 2">
            <a:extLst>
              <a:ext uri="{FF2B5EF4-FFF2-40B4-BE49-F238E27FC236}">
                <a16:creationId xmlns:a16="http://schemas.microsoft.com/office/drawing/2014/main" id="{8DCA4CF7-AF43-4BDC-83E0-7C6BF4C1E403}"/>
              </a:ext>
            </a:extLst>
          </p:cNvPr>
          <p:cNvPicPr>
            <a:picLocks noChangeAspect="1"/>
          </p:cNvPicPr>
          <p:nvPr/>
        </p:nvPicPr>
        <p:blipFill>
          <a:blip r:embed="rId2"/>
          <a:stretch>
            <a:fillRect/>
          </a:stretch>
        </p:blipFill>
        <p:spPr>
          <a:xfrm>
            <a:off x="2641523" y="563919"/>
            <a:ext cx="9550477" cy="6756961"/>
          </a:xfrm>
          <a:prstGeom prst="rect">
            <a:avLst/>
          </a:prstGeom>
        </p:spPr>
      </p:pic>
      <p:sp>
        <p:nvSpPr>
          <p:cNvPr id="2" name="Titel 1">
            <a:extLst>
              <a:ext uri="{FF2B5EF4-FFF2-40B4-BE49-F238E27FC236}">
                <a16:creationId xmlns:a16="http://schemas.microsoft.com/office/drawing/2014/main" id="{EDE38898-D52E-4963-B06C-05AAF36DDA1E}"/>
              </a:ext>
            </a:extLst>
          </p:cNvPr>
          <p:cNvSpPr>
            <a:spLocks noGrp="1"/>
          </p:cNvSpPr>
          <p:nvPr>
            <p:ph type="ctrTitle"/>
          </p:nvPr>
        </p:nvSpPr>
        <p:spPr>
          <a:xfrm>
            <a:off x="477981" y="1122363"/>
            <a:ext cx="4023360" cy="3204134"/>
          </a:xfrm>
        </p:spPr>
        <p:txBody>
          <a:bodyPr anchor="b">
            <a:normAutofit/>
          </a:bodyPr>
          <a:lstStyle/>
          <a:p>
            <a:pPr algn="l"/>
            <a:r>
              <a:rPr lang="nl-NL" sz="3000" b="1" dirty="0"/>
              <a:t>Vraag je docent om uitgewerkte voorbeelden en zeg waarom je deze graag wil hebben….</a:t>
            </a:r>
            <a:br>
              <a:rPr lang="nl-NL" sz="3000" b="1" dirty="0"/>
            </a:br>
            <a:r>
              <a:rPr lang="nl-NL" sz="3000" b="1" dirty="0"/>
              <a:t>Docenten zijn dol op </a:t>
            </a:r>
            <a:r>
              <a:rPr lang="nl-NL" sz="3000" b="1" dirty="0" err="1"/>
              <a:t>LEERlingen</a:t>
            </a:r>
            <a:endParaRPr lang="nl-NL" sz="3000" b="1" dirty="0"/>
          </a:p>
        </p:txBody>
      </p:sp>
    </p:spTree>
    <p:extLst>
      <p:ext uri="{BB962C8B-B14F-4D97-AF65-F5344CB8AC3E}">
        <p14:creationId xmlns:p14="http://schemas.microsoft.com/office/powerpoint/2010/main" val="63525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Tekenen</a:t>
            </a:r>
          </a:p>
        </p:txBody>
      </p:sp>
      <p:pic>
        <p:nvPicPr>
          <p:cNvPr id="5" name="Afbeelding 4" descr="Afbeelding met kaart&#10;&#10;Automatisch gegenereerde beschrijving">
            <a:extLst>
              <a:ext uri="{FF2B5EF4-FFF2-40B4-BE49-F238E27FC236}">
                <a16:creationId xmlns:a16="http://schemas.microsoft.com/office/drawing/2014/main" id="{87A34F06-50E7-4461-9156-8C0A4CACEB81}"/>
              </a:ext>
            </a:extLst>
          </p:cNvPr>
          <p:cNvPicPr>
            <a:picLocks noChangeAspect="1"/>
          </p:cNvPicPr>
          <p:nvPr/>
        </p:nvPicPr>
        <p:blipFill rotWithShape="1">
          <a:blip r:embed="rId2">
            <a:extLst>
              <a:ext uri="{28A0092B-C50C-407E-A947-70E740481C1C}">
                <a14:useLocalDpi xmlns:a14="http://schemas.microsoft.com/office/drawing/2010/main" val="0"/>
              </a:ext>
            </a:extLst>
          </a:blip>
          <a:srcRect l="2262" t="2798" r="3189" b="45514"/>
          <a:stretch/>
        </p:blipFill>
        <p:spPr>
          <a:xfrm>
            <a:off x="0" y="2257779"/>
            <a:ext cx="12192000" cy="4600222"/>
          </a:xfrm>
          <a:prstGeom prst="rect">
            <a:avLst/>
          </a:prstGeom>
        </p:spPr>
      </p:pic>
    </p:spTree>
    <p:extLst>
      <p:ext uri="{BB962C8B-B14F-4D97-AF65-F5344CB8AC3E}">
        <p14:creationId xmlns:p14="http://schemas.microsoft.com/office/powerpoint/2010/main" val="3844763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Maak het duidelijk door te tekenen (voorbereiding)</a:t>
            </a:r>
            <a:br>
              <a:rPr lang="nl-NL" dirty="0"/>
            </a:br>
            <a:r>
              <a:rPr lang="nl-NL" i="1" dirty="0"/>
              <a:t>Je maakt een tekening of een schema ter verduidelijking van de stof</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02706" y="2206415"/>
            <a:ext cx="11067662" cy="4469363"/>
          </a:xfrm>
        </p:spPr>
        <p:style>
          <a:lnRef idx="2">
            <a:schemeClr val="accent5"/>
          </a:lnRef>
          <a:fillRef idx="1">
            <a:schemeClr val="lt1"/>
          </a:fillRef>
          <a:effectRef idx="0">
            <a:schemeClr val="accent5"/>
          </a:effectRef>
          <a:fontRef idx="minor">
            <a:schemeClr val="dk1"/>
          </a:fontRef>
        </p:style>
        <p:txBody>
          <a:bodyPr>
            <a:normAutofit/>
          </a:bodyPr>
          <a:lstStyle/>
          <a:p>
            <a:r>
              <a:rPr lang="nl-NL" sz="3000" dirty="0"/>
              <a:t>Begin met je lesmateriaal (boek, instructiefilm etc.)</a:t>
            </a:r>
          </a:p>
          <a:p>
            <a:r>
              <a:rPr lang="nl-NL" sz="3000" dirty="0"/>
              <a:t>Lees (een gedeelte) grondig door</a:t>
            </a:r>
          </a:p>
          <a:p>
            <a:r>
              <a:rPr lang="nl-NL" sz="3000" dirty="0"/>
              <a:t>Wacht weer een paar minuten (net als bij braindump)</a:t>
            </a:r>
          </a:p>
          <a:p>
            <a:r>
              <a:rPr lang="nl-NL" sz="3000" dirty="0"/>
              <a:t>Verwerk de stof in een tekening die VOOR JOU duidelijk is</a:t>
            </a:r>
          </a:p>
          <a:p>
            <a:r>
              <a:rPr lang="nl-NL" sz="3000" dirty="0"/>
              <a:t>Gebruik de tekening later nog eens om te kijken of je het proces of principe nog steeds begrijpt.</a:t>
            </a:r>
          </a:p>
          <a:p>
            <a:endParaRPr lang="nl-NL" sz="3000" dirty="0"/>
          </a:p>
          <a:p>
            <a:pPr lvl="1"/>
            <a:endParaRPr lang="nl-NL" sz="2200" dirty="0"/>
          </a:p>
        </p:txBody>
      </p:sp>
    </p:spTree>
    <p:extLst>
      <p:ext uri="{BB962C8B-B14F-4D97-AF65-F5344CB8AC3E}">
        <p14:creationId xmlns:p14="http://schemas.microsoft.com/office/powerpoint/2010/main" val="4139787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7BF392D-E628-4104-B256-D3C1F15FB07B}"/>
              </a:ext>
            </a:extLst>
          </p:cNvPr>
          <p:cNvPicPr>
            <a:picLocks noChangeAspect="1"/>
          </p:cNvPicPr>
          <p:nvPr/>
        </p:nvPicPr>
        <p:blipFill rotWithShape="1">
          <a:blip r:embed="rId2"/>
          <a:srcRect l="2214" t="11174" r="8857"/>
          <a:stretch/>
        </p:blipFill>
        <p:spPr>
          <a:xfrm>
            <a:off x="251012" y="977154"/>
            <a:ext cx="11779623" cy="5880846"/>
          </a:xfrm>
          <a:prstGeom prst="rect">
            <a:avLst/>
          </a:prstGeom>
        </p:spPr>
      </p:pic>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341340"/>
            <a:ext cx="9910665" cy="848533"/>
          </a:xfrm>
        </p:spPr>
        <p:txBody>
          <a:bodyPr>
            <a:normAutofit fontScale="90000"/>
          </a:bodyPr>
          <a:lstStyle/>
          <a:p>
            <a:r>
              <a:rPr lang="nl-NL" u="sng" dirty="0"/>
              <a:t>Maak het duidelijk door te tekenen (uitwerking)</a:t>
            </a:r>
            <a:br>
              <a:rPr lang="nl-NL" dirty="0"/>
            </a:br>
            <a:endParaRPr lang="nl-NL" i="1" dirty="0"/>
          </a:p>
        </p:txBody>
      </p:sp>
    </p:spTree>
    <p:extLst>
      <p:ext uri="{BB962C8B-B14F-4D97-AF65-F5344CB8AC3E}">
        <p14:creationId xmlns:p14="http://schemas.microsoft.com/office/powerpoint/2010/main" val="1314127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tekst, persoon, kleding, vrouw&#10;&#10;Automatisch gegenereerde beschrijving">
            <a:extLst>
              <a:ext uri="{FF2B5EF4-FFF2-40B4-BE49-F238E27FC236}">
                <a16:creationId xmlns:a16="http://schemas.microsoft.com/office/drawing/2014/main" id="{32B9BA98-B389-4F64-8427-77991382B567}"/>
              </a:ext>
            </a:extLst>
          </p:cNvPr>
          <p:cNvPicPr>
            <a:picLocks noChangeAspect="1"/>
          </p:cNvPicPr>
          <p:nvPr/>
        </p:nvPicPr>
        <p:blipFill rotWithShape="1">
          <a:blip r:embed="rId2">
            <a:extLst>
              <a:ext uri="{28A0092B-C50C-407E-A947-70E740481C1C}">
                <a14:useLocalDpi xmlns:a14="http://schemas.microsoft.com/office/drawing/2010/main" val="0"/>
              </a:ext>
            </a:extLst>
          </a:blip>
          <a:srcRect t="10452" r="9092" b="4136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ballon: ovaal 6">
            <a:extLst>
              <a:ext uri="{FF2B5EF4-FFF2-40B4-BE49-F238E27FC236}">
                <a16:creationId xmlns:a16="http://schemas.microsoft.com/office/drawing/2014/main" id="{3D36480B-3809-42ED-943F-6509129EFF70}"/>
              </a:ext>
            </a:extLst>
          </p:cNvPr>
          <p:cNvSpPr/>
          <p:nvPr/>
        </p:nvSpPr>
        <p:spPr>
          <a:xfrm>
            <a:off x="206188" y="1362635"/>
            <a:ext cx="5800164" cy="2805953"/>
          </a:xfrm>
          <a:prstGeom prst="wedgeEllipseCallout">
            <a:avLst>
              <a:gd name="adj1" fmla="val 70372"/>
              <a:gd name="adj2" fmla="val 7997"/>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nSpc>
                <a:spcPct val="90000"/>
              </a:lnSpc>
              <a:spcAft>
                <a:spcPts val="600"/>
              </a:spcAft>
            </a:pPr>
            <a:r>
              <a:rPr lang="en-US" sz="4400" b="1" dirty="0" err="1">
                <a:solidFill>
                  <a:schemeClr val="tx1"/>
                </a:solidFill>
              </a:rPr>
              <a:t>Tekenen</a:t>
            </a:r>
            <a:r>
              <a:rPr lang="en-US" sz="4400" b="1" dirty="0">
                <a:solidFill>
                  <a:schemeClr val="tx1"/>
                </a:solidFill>
              </a:rPr>
              <a:t> </a:t>
            </a:r>
            <a:r>
              <a:rPr lang="en-US" sz="4400" b="1" dirty="0" err="1">
                <a:solidFill>
                  <a:schemeClr val="tx1"/>
                </a:solidFill>
              </a:rPr>
              <a:t>hoeft</a:t>
            </a:r>
            <a:r>
              <a:rPr lang="en-US" sz="4400" b="1" dirty="0">
                <a:solidFill>
                  <a:schemeClr val="tx1"/>
                </a:solidFill>
              </a:rPr>
              <a:t> </a:t>
            </a:r>
            <a:r>
              <a:rPr lang="en-US" sz="4400" b="1" dirty="0" err="1">
                <a:solidFill>
                  <a:schemeClr val="tx1"/>
                </a:solidFill>
              </a:rPr>
              <a:t>geen</a:t>
            </a:r>
            <a:r>
              <a:rPr lang="en-US" sz="4400" b="1" dirty="0">
                <a:solidFill>
                  <a:schemeClr val="tx1"/>
                </a:solidFill>
              </a:rPr>
              <a:t> kunst </a:t>
            </a:r>
            <a:r>
              <a:rPr lang="en-US" sz="4400" b="1" dirty="0" err="1">
                <a:solidFill>
                  <a:schemeClr val="tx1"/>
                </a:solidFill>
              </a:rPr>
              <a:t>te</a:t>
            </a:r>
            <a:r>
              <a:rPr lang="en-US" sz="4400" b="1" dirty="0">
                <a:solidFill>
                  <a:schemeClr val="tx1"/>
                </a:solidFill>
              </a:rPr>
              <a:t> </a:t>
            </a:r>
            <a:r>
              <a:rPr lang="en-US" sz="4400" b="1" dirty="0" err="1">
                <a:solidFill>
                  <a:schemeClr val="tx1"/>
                </a:solidFill>
              </a:rPr>
              <a:t>zijn</a:t>
            </a:r>
            <a:r>
              <a:rPr lang="en-US" sz="4400" b="1" dirty="0">
                <a:solidFill>
                  <a:schemeClr val="tx1"/>
                </a:solidFill>
              </a:rPr>
              <a:t> hoor………</a:t>
            </a:r>
            <a:endParaRPr lang="en-US" sz="4400" dirty="0">
              <a:solidFill>
                <a:schemeClr val="tx1"/>
              </a:solidFill>
            </a:endParaRPr>
          </a:p>
        </p:txBody>
      </p:sp>
    </p:spTree>
    <p:extLst>
      <p:ext uri="{BB962C8B-B14F-4D97-AF65-F5344CB8AC3E}">
        <p14:creationId xmlns:p14="http://schemas.microsoft.com/office/powerpoint/2010/main" val="2150869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Mappen</a:t>
            </a:r>
          </a:p>
        </p:txBody>
      </p:sp>
      <p:pic>
        <p:nvPicPr>
          <p:cNvPr id="4" name="Afbeelding 3">
            <a:extLst>
              <a:ext uri="{FF2B5EF4-FFF2-40B4-BE49-F238E27FC236}">
                <a16:creationId xmlns:a16="http://schemas.microsoft.com/office/drawing/2014/main" id="{5D0E0AEA-8D29-48F4-BDA3-3ECFCF174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5660"/>
            <a:ext cx="12191999" cy="4472340"/>
          </a:xfrm>
          <a:prstGeom prst="rect">
            <a:avLst/>
          </a:prstGeom>
        </p:spPr>
      </p:pic>
    </p:spTree>
    <p:extLst>
      <p:ext uri="{BB962C8B-B14F-4D97-AF65-F5344CB8AC3E}">
        <p14:creationId xmlns:p14="http://schemas.microsoft.com/office/powerpoint/2010/main" val="1683947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Maak het duidelijk door te mappen (voorbereiding)</a:t>
            </a:r>
            <a:br>
              <a:rPr lang="nl-NL" dirty="0"/>
            </a:br>
            <a:r>
              <a:rPr lang="nl-NL" i="1" dirty="0"/>
              <a:t>Je maakt een overzichtelijk schema / mindmap die de verbanden duidelijk maakt</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02706" y="1900519"/>
            <a:ext cx="11067662" cy="4775260"/>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nl-NL" sz="3000" dirty="0"/>
              <a:t>Begin met je lesmateriaal (boek, instructiefilm </a:t>
            </a:r>
            <a:r>
              <a:rPr lang="nl-NL" sz="3000" dirty="0" err="1"/>
              <a:t>etcetera</a:t>
            </a:r>
            <a:r>
              <a:rPr lang="nl-NL" sz="3000" dirty="0"/>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Calibri" panose="020F0502020204030204"/>
                <a:ea typeface="+mn-ea"/>
                <a:cs typeface="+mn-cs"/>
              </a:rPr>
              <a:t>Zorg dat je globaal zicht hebt op de inhoud en structuur door: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Het hoofdstuk even door te bladeren 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Te kijken naar tussenkopjes, vetgedrukte woorden en illustraties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Eventueel begrippen voor jezelf te verklaren</a:t>
            </a:r>
          </a:p>
          <a:p>
            <a:r>
              <a:rPr lang="nl-NL" sz="3000" dirty="0"/>
              <a:t>Laat de stof weer bezinken voor minuten of uren</a:t>
            </a:r>
          </a:p>
          <a:p>
            <a:r>
              <a:rPr lang="nl-NL" sz="3000" dirty="0"/>
              <a:t>Neem een leeg blad en noteer het lesonderwerp in het midden</a:t>
            </a:r>
          </a:p>
          <a:p>
            <a:r>
              <a:rPr lang="nl-NL" sz="3000" dirty="0"/>
              <a:t>Per onderdeel maak je nu vertakkingen en bij die vertakkingen zet je weer begrippen, opsommingen, voorbeelden of extra uitleg</a:t>
            </a:r>
          </a:p>
          <a:p>
            <a:r>
              <a:rPr lang="nl-NL" sz="3000" dirty="0"/>
              <a:t>Controleer of je alles hebt door het lesmateriaal te bekijken</a:t>
            </a:r>
          </a:p>
          <a:p>
            <a:r>
              <a:rPr lang="nl-NL" sz="3000" dirty="0"/>
              <a:t>Vul </a:t>
            </a:r>
            <a:r>
              <a:rPr lang="nl-NL" sz="3000" u="sng" dirty="0"/>
              <a:t>later</a:t>
            </a:r>
            <a:r>
              <a:rPr lang="nl-NL" sz="3000" dirty="0"/>
              <a:t> weer aan, maar NIET OVERSCHRIJVEN!</a:t>
            </a:r>
          </a:p>
          <a:p>
            <a:pPr lvl="1"/>
            <a:endParaRPr lang="nl-NL" sz="2200" dirty="0"/>
          </a:p>
        </p:txBody>
      </p:sp>
    </p:spTree>
    <p:extLst>
      <p:ext uri="{BB962C8B-B14F-4D97-AF65-F5344CB8AC3E}">
        <p14:creationId xmlns:p14="http://schemas.microsoft.com/office/powerpoint/2010/main" val="4185140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Maak het duidelijk door te mappen (uitvoering)</a:t>
            </a:r>
            <a:br>
              <a:rPr lang="nl-NL" dirty="0"/>
            </a:br>
            <a:endParaRPr lang="nl-NL" i="1" dirty="0"/>
          </a:p>
        </p:txBody>
      </p:sp>
      <p:pic>
        <p:nvPicPr>
          <p:cNvPr id="5" name="Afbeelding 4">
            <a:extLst>
              <a:ext uri="{FF2B5EF4-FFF2-40B4-BE49-F238E27FC236}">
                <a16:creationId xmlns:a16="http://schemas.microsoft.com/office/drawing/2014/main" id="{30A662B1-9A77-40AB-97F8-6E1A9741695A}"/>
              </a:ext>
            </a:extLst>
          </p:cNvPr>
          <p:cNvPicPr>
            <a:picLocks noChangeAspect="1"/>
          </p:cNvPicPr>
          <p:nvPr/>
        </p:nvPicPr>
        <p:blipFill rotWithShape="1">
          <a:blip r:embed="rId2"/>
          <a:srcRect l="639" t="6666"/>
          <a:stretch/>
        </p:blipFill>
        <p:spPr>
          <a:xfrm>
            <a:off x="681734" y="1357277"/>
            <a:ext cx="10547499" cy="5573056"/>
          </a:xfrm>
          <a:prstGeom prst="rect">
            <a:avLst/>
          </a:prstGeom>
        </p:spPr>
      </p:pic>
    </p:spTree>
    <p:extLst>
      <p:ext uri="{BB962C8B-B14F-4D97-AF65-F5344CB8AC3E}">
        <p14:creationId xmlns:p14="http://schemas.microsoft.com/office/powerpoint/2010/main" val="109174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Flashcards</a:t>
            </a:r>
          </a:p>
        </p:txBody>
      </p:sp>
      <p:pic>
        <p:nvPicPr>
          <p:cNvPr id="34" name="Afbeelding 33">
            <a:extLst>
              <a:ext uri="{FF2B5EF4-FFF2-40B4-BE49-F238E27FC236}">
                <a16:creationId xmlns:a16="http://schemas.microsoft.com/office/drawing/2014/main" id="{D4064401-8B07-4CB5-8996-55A09F51D931}"/>
              </a:ext>
            </a:extLst>
          </p:cNvPr>
          <p:cNvPicPr>
            <a:picLocks noChangeAspect="1"/>
          </p:cNvPicPr>
          <p:nvPr/>
        </p:nvPicPr>
        <p:blipFill>
          <a:blip r:embed="rId2"/>
          <a:stretch>
            <a:fillRect/>
          </a:stretch>
        </p:blipFill>
        <p:spPr>
          <a:xfrm>
            <a:off x="0" y="2599643"/>
            <a:ext cx="12192000" cy="4348668"/>
          </a:xfrm>
          <a:prstGeom prst="rect">
            <a:avLst/>
          </a:prstGeom>
        </p:spPr>
      </p:pic>
    </p:spTree>
    <p:extLst>
      <p:ext uri="{BB962C8B-B14F-4D97-AF65-F5344CB8AC3E}">
        <p14:creationId xmlns:p14="http://schemas.microsoft.com/office/powerpoint/2010/main" val="1672820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Van mindmaps en tekeningen een leeg invulblad maken….(uitleg)</a:t>
            </a: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02706" y="1792940"/>
            <a:ext cx="11067662" cy="5065059"/>
          </a:xfrm>
        </p:spPr>
        <p:style>
          <a:lnRef idx="2">
            <a:schemeClr val="accent5"/>
          </a:lnRef>
          <a:fillRef idx="1">
            <a:schemeClr val="lt1"/>
          </a:fillRef>
          <a:effectRef idx="0">
            <a:schemeClr val="accent5"/>
          </a:effectRef>
          <a:fontRef idx="minor">
            <a:schemeClr val="dk1"/>
          </a:fontRef>
        </p:style>
        <p:txBody>
          <a:bodyPr>
            <a:normAutofit/>
          </a:bodyPr>
          <a:lstStyle/>
          <a:p>
            <a:r>
              <a:rPr lang="nl-NL" sz="3000" dirty="0"/>
              <a:t>Pak jouw mindmap</a:t>
            </a:r>
          </a:p>
          <a:p>
            <a:r>
              <a:rPr lang="nl-NL" sz="3000" dirty="0"/>
              <a:t>Teken je mindmap helemaal na, maar nu zonder woorden.</a:t>
            </a:r>
          </a:p>
          <a:p>
            <a:r>
              <a:rPr lang="nl-NL" sz="3000" dirty="0"/>
              <a:t>Zet het onderwerp bovenaan</a:t>
            </a:r>
          </a:p>
          <a:p>
            <a:r>
              <a:rPr lang="nl-NL" sz="3000" dirty="0"/>
              <a:t>Zet nu de noodzakelijke woorden erin, maar laat hem zo leeg mogelijk!</a:t>
            </a:r>
          </a:p>
          <a:p>
            <a:r>
              <a:rPr lang="nl-NL" sz="3000" dirty="0"/>
              <a:t>Als je de lege mindmap klaar hebt, kun je hem eventueel kopiëren of scannen voor later.(anders moet je het straks weer doen)</a:t>
            </a:r>
          </a:p>
          <a:p>
            <a:r>
              <a:rPr lang="nl-NL" sz="3000" dirty="0"/>
              <a:t>Laat het even rusten en vul de volgende dag de lege mindmap in, zonder te spieken uiteraard….</a:t>
            </a:r>
          </a:p>
          <a:p>
            <a:r>
              <a:rPr lang="nl-NL" sz="3000" dirty="0"/>
              <a:t>Controleer aan de hand van je complete mindmap.</a:t>
            </a:r>
          </a:p>
        </p:txBody>
      </p:sp>
    </p:spTree>
    <p:extLst>
      <p:ext uri="{BB962C8B-B14F-4D97-AF65-F5344CB8AC3E}">
        <p14:creationId xmlns:p14="http://schemas.microsoft.com/office/powerpoint/2010/main" val="2303096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fontScale="90000"/>
          </a:bodyPr>
          <a:lstStyle/>
          <a:p>
            <a:r>
              <a:rPr lang="nl-NL" u="sng" dirty="0"/>
              <a:t>Van mindmaps naar een leeg invulblad (voorbeeld)</a:t>
            </a:r>
            <a:endParaRPr lang="nl-NL" i="1" dirty="0"/>
          </a:p>
        </p:txBody>
      </p:sp>
      <p:pic>
        <p:nvPicPr>
          <p:cNvPr id="7" name="Afbeelding 6">
            <a:extLst>
              <a:ext uri="{FF2B5EF4-FFF2-40B4-BE49-F238E27FC236}">
                <a16:creationId xmlns:a16="http://schemas.microsoft.com/office/drawing/2014/main" id="{96ECC3E9-5A88-4763-866E-505D7AA013DE}"/>
              </a:ext>
            </a:extLst>
          </p:cNvPr>
          <p:cNvPicPr>
            <a:picLocks noChangeAspect="1"/>
          </p:cNvPicPr>
          <p:nvPr/>
        </p:nvPicPr>
        <p:blipFill rotWithShape="1">
          <a:blip r:embed="rId2"/>
          <a:srcRect l="2902" t="9251" r="1129" b="1224"/>
          <a:stretch/>
        </p:blipFill>
        <p:spPr>
          <a:xfrm rot="21014341">
            <a:off x="-89193" y="1883790"/>
            <a:ext cx="6331694" cy="4441636"/>
          </a:xfrm>
          <a:prstGeom prst="rect">
            <a:avLst/>
          </a:prstGeom>
        </p:spPr>
      </p:pic>
      <p:pic>
        <p:nvPicPr>
          <p:cNvPr id="9" name="Afbeelding 8">
            <a:extLst>
              <a:ext uri="{FF2B5EF4-FFF2-40B4-BE49-F238E27FC236}">
                <a16:creationId xmlns:a16="http://schemas.microsoft.com/office/drawing/2014/main" id="{DFC5EEE4-B9D6-4D73-B806-2F687C2B2E75}"/>
              </a:ext>
            </a:extLst>
          </p:cNvPr>
          <p:cNvPicPr>
            <a:picLocks noChangeAspect="1"/>
          </p:cNvPicPr>
          <p:nvPr/>
        </p:nvPicPr>
        <p:blipFill rotWithShape="1">
          <a:blip r:embed="rId3"/>
          <a:srcRect l="2595" t="7483" b="1633"/>
          <a:stretch/>
        </p:blipFill>
        <p:spPr>
          <a:xfrm rot="759061">
            <a:off x="6448284" y="2107366"/>
            <a:ext cx="5842474" cy="4381765"/>
          </a:xfrm>
          <a:prstGeom prst="rect">
            <a:avLst/>
          </a:prstGeom>
        </p:spPr>
      </p:pic>
    </p:spTree>
    <p:extLst>
      <p:ext uri="{BB962C8B-B14F-4D97-AF65-F5344CB8AC3E}">
        <p14:creationId xmlns:p14="http://schemas.microsoft.com/office/powerpoint/2010/main" val="1307652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Jouw strategie</a:t>
            </a:r>
          </a:p>
        </p:txBody>
      </p:sp>
      <p:pic>
        <p:nvPicPr>
          <p:cNvPr id="5" name="Afbeelding 4">
            <a:extLst>
              <a:ext uri="{FF2B5EF4-FFF2-40B4-BE49-F238E27FC236}">
                <a16:creationId xmlns:a16="http://schemas.microsoft.com/office/drawing/2014/main" id="{53648326-7F84-491F-89E0-5CEA7C61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0288"/>
            <a:ext cx="12417778" cy="4687711"/>
          </a:xfrm>
          <a:prstGeom prst="rect">
            <a:avLst/>
          </a:prstGeom>
        </p:spPr>
      </p:pic>
    </p:spTree>
    <p:extLst>
      <p:ext uri="{BB962C8B-B14F-4D97-AF65-F5344CB8AC3E}">
        <p14:creationId xmlns:p14="http://schemas.microsoft.com/office/powerpoint/2010/main" val="244189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673035"/>
            <a:ext cx="9910665" cy="848533"/>
          </a:xfrm>
        </p:spPr>
        <p:txBody>
          <a:bodyPr>
            <a:normAutofit/>
          </a:bodyPr>
          <a:lstStyle/>
          <a:p>
            <a:r>
              <a:rPr lang="nl-NL" u="sng" dirty="0"/>
              <a:t>Er zijn vast nog meer goede leerstrategieën</a:t>
            </a:r>
            <a:endParaRPr lang="nl-NL" i="1" dirty="0"/>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02706" y="1792940"/>
            <a:ext cx="11067662" cy="5065059"/>
          </a:xfrm>
        </p:spPr>
        <p:style>
          <a:lnRef idx="2">
            <a:schemeClr val="accent5"/>
          </a:lnRef>
          <a:fillRef idx="1">
            <a:schemeClr val="lt1"/>
          </a:fillRef>
          <a:effectRef idx="0">
            <a:schemeClr val="accent5"/>
          </a:effectRef>
          <a:fontRef idx="minor">
            <a:schemeClr val="dk1"/>
          </a:fontRef>
        </p:style>
        <p:txBody>
          <a:bodyPr>
            <a:normAutofit/>
          </a:bodyPr>
          <a:lstStyle/>
          <a:p>
            <a:r>
              <a:rPr lang="nl-NL" sz="3000" dirty="0"/>
              <a:t>Heb jij nog een mooie strategie ontdekt of gezien?</a:t>
            </a:r>
          </a:p>
          <a:p>
            <a:r>
              <a:rPr lang="nl-NL" sz="3000" dirty="0"/>
              <a:t>Laat het weten, dan kunnen wij die bij deze voegen.</a:t>
            </a:r>
          </a:p>
          <a:p>
            <a:endParaRPr lang="nl-NL" sz="3000" dirty="0"/>
          </a:p>
          <a:p>
            <a:r>
              <a:rPr lang="nl-NL" sz="3000" dirty="0"/>
              <a:t>Wie weet krijg je wel een beloning…….de tijd zal het leren</a:t>
            </a:r>
          </a:p>
        </p:txBody>
      </p:sp>
    </p:spTree>
    <p:extLst>
      <p:ext uri="{BB962C8B-B14F-4D97-AF65-F5344CB8AC3E}">
        <p14:creationId xmlns:p14="http://schemas.microsoft.com/office/powerpoint/2010/main" val="2537321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a:xfrm>
            <a:off x="838200" y="1029810"/>
            <a:ext cx="10515600" cy="1384916"/>
          </a:xfrm>
        </p:spPr>
        <p:txBody>
          <a:bodyPr>
            <a:normAutofit fontScale="90000"/>
          </a:bodyPr>
          <a:lstStyle/>
          <a:p>
            <a:r>
              <a:rPr lang="nl-NL" u="sng" dirty="0"/>
              <a:t>Flashcards (voorbereiding)</a:t>
            </a:r>
            <a:br>
              <a:rPr lang="nl-NL" dirty="0"/>
            </a:br>
            <a:br>
              <a:rPr lang="nl-NL" sz="1300" dirty="0"/>
            </a:br>
            <a:r>
              <a:rPr lang="nl-NL" i="1" dirty="0"/>
              <a:t>Oefenen met kaartjes om bijvoorbeeld de begrippen te leren.</a:t>
            </a:r>
            <a:br>
              <a:rPr lang="nl-NL" dirty="0"/>
            </a:br>
            <a:endParaRPr lang="nl-NL" dirty="0"/>
          </a:p>
        </p:txBody>
      </p:sp>
      <p:sp>
        <p:nvSpPr>
          <p:cNvPr id="4" name="Tijdelijke aanduiding voor inhoud 2">
            <a:extLst>
              <a:ext uri="{FF2B5EF4-FFF2-40B4-BE49-F238E27FC236}">
                <a16:creationId xmlns:a16="http://schemas.microsoft.com/office/drawing/2014/main" id="{EA9CA35D-515D-487B-AD5D-AAF236D1AD40}"/>
              </a:ext>
            </a:extLst>
          </p:cNvPr>
          <p:cNvSpPr txBox="1">
            <a:spLocks/>
          </p:cNvSpPr>
          <p:nvPr/>
        </p:nvSpPr>
        <p:spPr>
          <a:xfrm>
            <a:off x="848557" y="2589321"/>
            <a:ext cx="10515600" cy="158318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Maak kaartjes of gebruik een app.</a:t>
            </a:r>
          </a:p>
          <a:p>
            <a:r>
              <a:rPr lang="nl-NL" dirty="0"/>
              <a:t>Aan de ene kant schrijf je het begrip en aan de andere kant de omschrijving.</a:t>
            </a:r>
          </a:p>
        </p:txBody>
      </p:sp>
      <p:sp>
        <p:nvSpPr>
          <p:cNvPr id="5" name="Tijdelijke aanduiding voor inhoud 2">
            <a:extLst>
              <a:ext uri="{FF2B5EF4-FFF2-40B4-BE49-F238E27FC236}">
                <a16:creationId xmlns:a16="http://schemas.microsoft.com/office/drawing/2014/main" id="{ED7DB934-18B4-4205-844F-5B0A42195D2C}"/>
              </a:ext>
            </a:extLst>
          </p:cNvPr>
          <p:cNvSpPr txBox="1">
            <a:spLocks/>
          </p:cNvSpPr>
          <p:nvPr/>
        </p:nvSpPr>
        <p:spPr>
          <a:xfrm rot="20999552">
            <a:off x="3782875" y="4452187"/>
            <a:ext cx="3692766" cy="1848527"/>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dirty="0"/>
              <a:t>Microkrediet</a:t>
            </a:r>
          </a:p>
        </p:txBody>
      </p:sp>
      <p:sp>
        <p:nvSpPr>
          <p:cNvPr id="6" name="Tijdelijke aanduiding voor inhoud 2">
            <a:extLst>
              <a:ext uri="{FF2B5EF4-FFF2-40B4-BE49-F238E27FC236}">
                <a16:creationId xmlns:a16="http://schemas.microsoft.com/office/drawing/2014/main" id="{8D16760B-6720-41D4-AF63-DCBDA49448CE}"/>
              </a:ext>
            </a:extLst>
          </p:cNvPr>
          <p:cNvSpPr txBox="1">
            <a:spLocks/>
          </p:cNvSpPr>
          <p:nvPr/>
        </p:nvSpPr>
        <p:spPr>
          <a:xfrm rot="829727">
            <a:off x="7557366" y="4365328"/>
            <a:ext cx="3692766" cy="1848527"/>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800" i="1" dirty="0">
                <a:latin typeface="Microsoft Uighur" panose="02000000000000000000" pitchFamily="2" charset="-78"/>
                <a:cs typeface="Microsoft Uighur" panose="02000000000000000000" pitchFamily="2" charset="-78"/>
              </a:rPr>
              <a:t>Een kleine lening die verstrekt wordt aan kleine ondernemers in ontwikkelingslanden, die niet kunnen lenen bij gewone banken.</a:t>
            </a:r>
          </a:p>
        </p:txBody>
      </p:sp>
      <p:sp>
        <p:nvSpPr>
          <p:cNvPr id="7" name="Tijdelijke aanduiding voor inhoud 2">
            <a:extLst>
              <a:ext uri="{FF2B5EF4-FFF2-40B4-BE49-F238E27FC236}">
                <a16:creationId xmlns:a16="http://schemas.microsoft.com/office/drawing/2014/main" id="{ECE207EC-C645-49AD-80DD-AEEA527E6FB1}"/>
              </a:ext>
            </a:extLst>
          </p:cNvPr>
          <p:cNvSpPr txBox="1">
            <a:spLocks/>
          </p:cNvSpPr>
          <p:nvPr/>
        </p:nvSpPr>
        <p:spPr>
          <a:xfrm>
            <a:off x="850036" y="4286436"/>
            <a:ext cx="2647765" cy="188354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t>Tip: oefen ook eens omgekeerd…</a:t>
            </a:r>
          </a:p>
          <a:p>
            <a:pPr marL="0" indent="0">
              <a:buNone/>
            </a:pPr>
            <a:r>
              <a:rPr lang="nl-NL" sz="2400" dirty="0"/>
              <a:t>Dus lees de omschrijving en zeg het begrip</a:t>
            </a:r>
          </a:p>
        </p:txBody>
      </p:sp>
    </p:spTree>
    <p:extLst>
      <p:ext uri="{BB962C8B-B14F-4D97-AF65-F5344CB8AC3E}">
        <p14:creationId xmlns:p14="http://schemas.microsoft.com/office/powerpoint/2010/main" val="75271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p:txBody>
          <a:bodyPr>
            <a:normAutofit/>
          </a:bodyPr>
          <a:lstStyle/>
          <a:p>
            <a:r>
              <a:rPr lang="nl-NL" sz="3600" u="sng" dirty="0"/>
              <a:t>Flashcards (aan de slag)</a:t>
            </a:r>
          </a:p>
        </p:txBody>
      </p:sp>
      <p:sp>
        <p:nvSpPr>
          <p:cNvPr id="3" name="Tijdelijke aanduiding voor inhoud 2">
            <a:extLst>
              <a:ext uri="{FF2B5EF4-FFF2-40B4-BE49-F238E27FC236}">
                <a16:creationId xmlns:a16="http://schemas.microsoft.com/office/drawing/2014/main" id="{07F45744-ED4B-485A-9097-D0D46AFF75D7}"/>
              </a:ext>
            </a:extLst>
          </p:cNvPr>
          <p:cNvSpPr>
            <a:spLocks noGrp="1"/>
          </p:cNvSpPr>
          <p:nvPr>
            <p:ph idx="1"/>
          </p:nvPr>
        </p:nvSpPr>
        <p:spPr>
          <a:xfrm>
            <a:off x="838200" y="1194047"/>
            <a:ext cx="10515600" cy="2747639"/>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nl-NL" sz="3000" b="1" dirty="0"/>
              <a:t>SESSIE 1</a:t>
            </a:r>
          </a:p>
          <a:p>
            <a:r>
              <a:rPr lang="nl-NL" sz="3000" dirty="0"/>
              <a:t>Lees het begrip</a:t>
            </a:r>
          </a:p>
          <a:p>
            <a:r>
              <a:rPr lang="nl-NL" sz="3000" dirty="0"/>
              <a:t>Formuleer het antwoord op een kladblaadje</a:t>
            </a:r>
          </a:p>
          <a:p>
            <a:r>
              <a:rPr lang="nl-NL" sz="3000" dirty="0"/>
              <a:t>Controleer je antwoord en zet krullen of kruisjes</a:t>
            </a:r>
          </a:p>
          <a:p>
            <a:r>
              <a:rPr lang="nl-NL" sz="3000" dirty="0"/>
              <a:t>Doe de hele stapel</a:t>
            </a:r>
          </a:p>
        </p:txBody>
      </p:sp>
      <p:sp>
        <p:nvSpPr>
          <p:cNvPr id="7" name="Tijdelijke aanduiding voor inhoud 2">
            <a:extLst>
              <a:ext uri="{FF2B5EF4-FFF2-40B4-BE49-F238E27FC236}">
                <a16:creationId xmlns:a16="http://schemas.microsoft.com/office/drawing/2014/main" id="{0C507DBB-06AB-4AD3-B84A-E56E6DA7F018}"/>
              </a:ext>
            </a:extLst>
          </p:cNvPr>
          <p:cNvSpPr txBox="1">
            <a:spLocks/>
          </p:cNvSpPr>
          <p:nvPr/>
        </p:nvSpPr>
        <p:spPr>
          <a:xfrm>
            <a:off x="830802" y="4027503"/>
            <a:ext cx="10515600" cy="2550851"/>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nl-NL" sz="3000" b="1" dirty="0"/>
              <a:t>SESSIE 2, 3 en verder</a:t>
            </a:r>
          </a:p>
          <a:p>
            <a:r>
              <a:rPr lang="nl-NL" sz="3000" dirty="0"/>
              <a:t>Doe hetzelfde als in sessie 1</a:t>
            </a:r>
          </a:p>
          <a:p>
            <a:r>
              <a:rPr lang="nl-NL" sz="3000" dirty="0"/>
              <a:t>Heb je een antwoord goed, dan leg je het kaartje weg =&gt; </a:t>
            </a:r>
            <a:r>
              <a:rPr lang="nl-NL" sz="3000" dirty="0" err="1"/>
              <a:t>z.o.z</a:t>
            </a:r>
            <a:endParaRPr lang="nl-NL" sz="3000" dirty="0"/>
          </a:p>
          <a:p>
            <a:r>
              <a:rPr lang="nl-NL" sz="3000" dirty="0"/>
              <a:t>Voor de toets voeg je alle kaarten weer toe en oefen je ze allemaal nog eens.</a:t>
            </a:r>
          </a:p>
        </p:txBody>
      </p:sp>
    </p:spTree>
    <p:extLst>
      <p:ext uri="{BB962C8B-B14F-4D97-AF65-F5344CB8AC3E}">
        <p14:creationId xmlns:p14="http://schemas.microsoft.com/office/powerpoint/2010/main" val="378820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18B89F-7A3D-4D2D-9B9B-AD4F62611F8F}"/>
              </a:ext>
            </a:extLst>
          </p:cNvPr>
          <p:cNvSpPr>
            <a:spLocks noGrp="1"/>
          </p:cNvSpPr>
          <p:nvPr>
            <p:ph type="title"/>
          </p:nvPr>
        </p:nvSpPr>
        <p:spPr/>
        <p:txBody>
          <a:bodyPr>
            <a:normAutofit/>
          </a:bodyPr>
          <a:lstStyle/>
          <a:p>
            <a:r>
              <a:rPr lang="nl-NL" sz="3600" u="sng" dirty="0"/>
              <a:t>Flashcards (het leersysteem)</a:t>
            </a:r>
          </a:p>
        </p:txBody>
      </p:sp>
      <p:pic>
        <p:nvPicPr>
          <p:cNvPr id="8" name="Afbeelding 7">
            <a:extLst>
              <a:ext uri="{FF2B5EF4-FFF2-40B4-BE49-F238E27FC236}">
                <a16:creationId xmlns:a16="http://schemas.microsoft.com/office/drawing/2014/main" id="{7B864FC5-8089-46DC-BF7E-2A8AA3B505E7}"/>
              </a:ext>
            </a:extLst>
          </p:cNvPr>
          <p:cNvPicPr>
            <a:picLocks noChangeAspect="1"/>
          </p:cNvPicPr>
          <p:nvPr/>
        </p:nvPicPr>
        <p:blipFill rotWithShape="1">
          <a:blip r:embed="rId2">
            <a:extLst>
              <a:ext uri="{28A0092B-C50C-407E-A947-70E740481C1C}">
                <a14:useLocalDpi xmlns:a14="http://schemas.microsoft.com/office/drawing/2010/main" val="0"/>
              </a:ext>
            </a:extLst>
          </a:blip>
          <a:srcRect l="1312" t="3862" r="2459" b="12552"/>
          <a:stretch/>
        </p:blipFill>
        <p:spPr bwMode="auto">
          <a:xfrm>
            <a:off x="994610" y="1106904"/>
            <a:ext cx="9561095" cy="5630779"/>
          </a:xfrm>
          <a:prstGeom prst="rect">
            <a:avLst/>
          </a:prstGeom>
          <a:noFill/>
          <a:ln>
            <a:noFill/>
          </a:ln>
        </p:spPr>
      </p:pic>
    </p:spTree>
    <p:extLst>
      <p:ext uri="{BB962C8B-B14F-4D97-AF65-F5344CB8AC3E}">
        <p14:creationId xmlns:p14="http://schemas.microsoft.com/office/powerpoint/2010/main" val="3979639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24DD6-4245-4121-85AC-63752E2A79CF}"/>
              </a:ext>
            </a:extLst>
          </p:cNvPr>
          <p:cNvSpPr>
            <a:spLocks noGrp="1"/>
          </p:cNvSpPr>
          <p:nvPr>
            <p:ph type="title"/>
          </p:nvPr>
        </p:nvSpPr>
        <p:spPr/>
        <p:txBody>
          <a:bodyPr/>
          <a:lstStyle/>
          <a:p>
            <a:pPr algn="ctr"/>
            <a:r>
              <a:rPr lang="nl-NL" dirty="0">
                <a:latin typeface="Amasis MT Pro Black" panose="020B0604020202020204" pitchFamily="18" charset="0"/>
              </a:rPr>
              <a:t>GOED BEZIG!!!</a:t>
            </a:r>
          </a:p>
        </p:txBody>
      </p:sp>
      <p:pic>
        <p:nvPicPr>
          <p:cNvPr id="4" name="Shape 599">
            <a:extLst>
              <a:ext uri="{FF2B5EF4-FFF2-40B4-BE49-F238E27FC236}">
                <a16:creationId xmlns:a16="http://schemas.microsoft.com/office/drawing/2014/main" id="{7E292561-B13F-4887-9F22-77EE6CD8CAEE}"/>
              </a:ext>
            </a:extLst>
          </p:cNvPr>
          <p:cNvPicPr preferRelativeResize="0">
            <a:picLocks/>
          </p:cNvPicPr>
          <p:nvPr/>
        </p:nvPicPr>
        <p:blipFill rotWithShape="1">
          <a:blip r:embed="rId2">
            <a:alphaModFix/>
          </a:blip>
          <a:srcRect/>
          <a:stretch/>
        </p:blipFill>
        <p:spPr>
          <a:xfrm>
            <a:off x="2121748" y="1083710"/>
            <a:ext cx="7901141" cy="5774290"/>
          </a:xfrm>
          <a:prstGeom prst="rect">
            <a:avLst/>
          </a:prstGeom>
          <a:noFill/>
          <a:ln>
            <a:noFill/>
          </a:ln>
        </p:spPr>
      </p:pic>
    </p:spTree>
    <p:extLst>
      <p:ext uri="{BB962C8B-B14F-4D97-AF65-F5344CB8AC3E}">
        <p14:creationId xmlns:p14="http://schemas.microsoft.com/office/powerpoint/2010/main" val="81567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3D591-D64F-40A7-84CE-C8E0D1613D13}"/>
              </a:ext>
            </a:extLst>
          </p:cNvPr>
          <p:cNvSpPr>
            <a:spLocks noGrp="1"/>
          </p:cNvSpPr>
          <p:nvPr>
            <p:ph type="ctrTitle"/>
          </p:nvPr>
        </p:nvSpPr>
        <p:spPr>
          <a:xfrm>
            <a:off x="-80289" y="241829"/>
            <a:ext cx="11709918" cy="2094971"/>
          </a:xfrm>
        </p:spPr>
        <p:txBody>
          <a:bodyPr>
            <a:noAutofit/>
          </a:bodyPr>
          <a:lstStyle/>
          <a:p>
            <a:r>
              <a:rPr lang="nl-NL" sz="14900" b="1" dirty="0"/>
              <a:t>Braindump</a:t>
            </a:r>
          </a:p>
        </p:txBody>
      </p:sp>
      <p:pic>
        <p:nvPicPr>
          <p:cNvPr id="4" name="Afbeelding 3">
            <a:extLst>
              <a:ext uri="{FF2B5EF4-FFF2-40B4-BE49-F238E27FC236}">
                <a16:creationId xmlns:a16="http://schemas.microsoft.com/office/drawing/2014/main" id="{A79F2B18-7922-476F-BB70-B6512E37A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84764"/>
            <a:ext cx="12192000" cy="4573236"/>
          </a:xfrm>
          <a:prstGeom prst="rect">
            <a:avLst/>
          </a:prstGeom>
        </p:spPr>
      </p:pic>
    </p:spTree>
    <p:extLst>
      <p:ext uri="{BB962C8B-B14F-4D97-AF65-F5344CB8AC3E}">
        <p14:creationId xmlns:p14="http://schemas.microsoft.com/office/powerpoint/2010/main" val="405546388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987</TotalTime>
  <Words>2237</Words>
  <Application>Microsoft Office PowerPoint</Application>
  <PresentationFormat>Breedbeeld</PresentationFormat>
  <Paragraphs>185</Paragraphs>
  <Slides>43</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43</vt:i4>
      </vt:variant>
    </vt:vector>
  </HeadingPairs>
  <TitlesOfParts>
    <vt:vector size="50" baseType="lpstr">
      <vt:lpstr>Amasis MT Pro Black</vt:lpstr>
      <vt:lpstr>Arial</vt:lpstr>
      <vt:lpstr>Calibri</vt:lpstr>
      <vt:lpstr>Calibri Light</vt:lpstr>
      <vt:lpstr>Kalam</vt:lpstr>
      <vt:lpstr>Microsoft Uighur</vt:lpstr>
      <vt:lpstr>Kantoorthema</vt:lpstr>
      <vt:lpstr>Studeerkaarten</vt:lpstr>
      <vt:lpstr>PowerPoint-presentatie</vt:lpstr>
      <vt:lpstr>Kort uitgelegd Klik op de strategie naar keuze en blader verder…</vt:lpstr>
      <vt:lpstr>Flashcards</vt:lpstr>
      <vt:lpstr>Flashcards (voorbereiding)  Oefenen met kaartjes om bijvoorbeeld de begrippen te leren. </vt:lpstr>
      <vt:lpstr>Flashcards (aan de slag)</vt:lpstr>
      <vt:lpstr>Flashcards (het leersysteem)</vt:lpstr>
      <vt:lpstr>GOED BEZIG!!!</vt:lpstr>
      <vt:lpstr>Braindump</vt:lpstr>
      <vt:lpstr>Braindump (voorbereiding)  Schrijf ALLES wat je je herinnert over een onderwerp op, zonder af te kijken. Dump alles wat in je geheugen zit! </vt:lpstr>
      <vt:lpstr>Braindump (uitvoering)   </vt:lpstr>
      <vt:lpstr>Let op!!! Je mag tijdens het leren fouten maken. Sterker nog…iedereen maakt fouten tijdens het leren, ook Einstein…  Je zult zien dat je steeds beter wordt.  Maak het je hersenen moeilijk. Zo krijg je hersenspierballen!</vt:lpstr>
      <vt:lpstr>Vragen stellen</vt:lpstr>
      <vt:lpstr>Jezelf vragen stellen (voorbereiding) Bedenk vragen bij de lesstof.</vt:lpstr>
      <vt:lpstr>Jezelf vragen stellen (uitvoering) </vt:lpstr>
      <vt:lpstr>Als je jezelf vragen stelt en je kunt het antwoord niet vinden…..ga dan naar je docent. Docenten zijn dol op vragen!</vt:lpstr>
      <vt:lpstr>Uitleggen</vt:lpstr>
      <vt:lpstr>Uitleggen (voorbereiding) Je legt de stof uit aan jezelf of aan iemand anders, zodat je heel goed nadenkt hoe het écht in elkaar zit.</vt:lpstr>
      <vt:lpstr>Uitleggen (uitvoering) </vt:lpstr>
      <vt:lpstr>Doe af en toe ook even iets leuks. Neem voldoende pauze!</vt:lpstr>
      <vt:lpstr>Samenvatten</vt:lpstr>
      <vt:lpstr>Samenvatten met de Cornell-methode (voorbereiding) De belangrijkste delen van de stof in je eigen woorden, dus ZONDER overschrijven </vt:lpstr>
      <vt:lpstr>Samenvatten met de Cornell-methode (uitvoering) </vt:lpstr>
      <vt:lpstr>Leer afwisselend… Niet alleen in de manier waarop, maar ook met betrekking tot de stof. Dus niet de hele tijd met hetzelfde bezig zijn!</vt:lpstr>
      <vt:lpstr>Samenvatten grotere hoeveelheden (voorbereiding) Je zorgt voor overzicht en je noteert de belangrijkste onderdelen</vt:lpstr>
      <vt:lpstr>PowerPoint-presentatie</vt:lpstr>
      <vt:lpstr>Van Samenvatten naar vragen vatten(voorbereiding) Je formuleert vragen die horen bij jouw samenvatting</vt:lpstr>
      <vt:lpstr>Uitgewerkte voorbeelden</vt:lpstr>
      <vt:lpstr>Maak jezelf slim met uitgewerkte voorbeelden (voorbereiding) Je bestudeert de uitwerking van een opdracht, zodat jij dit straks ook zelf kunt</vt:lpstr>
      <vt:lpstr>Maak jezelf slim met uitgewerkte voorbeelden (uitwerking) </vt:lpstr>
      <vt:lpstr>Maak jezelf slim met uitgewerkte voorbeelden </vt:lpstr>
      <vt:lpstr>Vraag je docent om uitgewerkte voorbeelden en zeg waarom je deze graag wil hebben…. Docenten zijn dol op LEERlingen</vt:lpstr>
      <vt:lpstr>Tekenen</vt:lpstr>
      <vt:lpstr>Maak het duidelijk door te tekenen (voorbereiding) Je maakt een tekening of een schema ter verduidelijking van de stof</vt:lpstr>
      <vt:lpstr>Maak het duidelijk door te tekenen (uitwerking) </vt:lpstr>
      <vt:lpstr>PowerPoint-presentatie</vt:lpstr>
      <vt:lpstr>Mappen</vt:lpstr>
      <vt:lpstr>Maak het duidelijk door te mappen (voorbereiding) Je maakt een overzichtelijk schema / mindmap die de verbanden duidelijk maakt</vt:lpstr>
      <vt:lpstr>Maak het duidelijk door te mappen (uitvoering) </vt:lpstr>
      <vt:lpstr>Van mindmaps en tekeningen een leeg invulblad maken….(uitleg)</vt:lpstr>
      <vt:lpstr>Van mindmaps naar een leeg invulblad (voorbeeld)</vt:lpstr>
      <vt:lpstr>Jouw strategie</vt:lpstr>
      <vt:lpstr>Er zijn vast nog meer goede leerstrategieën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Hulpkaarten voor  Peer Tutoren</dc:title>
  <dc:creator>Jeroen Bos</dc:creator>
  <cp:lastModifiedBy>Jeroen</cp:lastModifiedBy>
  <cp:revision>86</cp:revision>
  <dcterms:created xsi:type="dcterms:W3CDTF">2019-01-07T20:17:53Z</dcterms:created>
  <dcterms:modified xsi:type="dcterms:W3CDTF">2022-10-13T22:25:32Z</dcterms:modified>
</cp:coreProperties>
</file>